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7"/>
  </p:notesMasterIdLst>
  <p:handoutMasterIdLst>
    <p:handoutMasterId r:id="rId58"/>
  </p:handoutMasterIdLst>
  <p:sldIdLst>
    <p:sldId id="729" r:id="rId2"/>
    <p:sldId id="771" r:id="rId3"/>
    <p:sldId id="783" r:id="rId4"/>
    <p:sldId id="731" r:id="rId5"/>
    <p:sldId id="757" r:id="rId6"/>
    <p:sldId id="660" r:id="rId7"/>
    <p:sldId id="662" r:id="rId8"/>
    <p:sldId id="772" r:id="rId9"/>
    <p:sldId id="694" r:id="rId10"/>
    <p:sldId id="748" r:id="rId11"/>
    <p:sldId id="733" r:id="rId12"/>
    <p:sldId id="741" r:id="rId13"/>
    <p:sldId id="742" r:id="rId14"/>
    <p:sldId id="734" r:id="rId15"/>
    <p:sldId id="743" r:id="rId16"/>
    <p:sldId id="667" r:id="rId17"/>
    <p:sldId id="716" r:id="rId18"/>
    <p:sldId id="774" r:id="rId19"/>
    <p:sldId id="717" r:id="rId20"/>
    <p:sldId id="744" r:id="rId21"/>
    <p:sldId id="290" r:id="rId22"/>
    <p:sldId id="293" r:id="rId23"/>
    <p:sldId id="773" r:id="rId24"/>
    <p:sldId id="788" r:id="rId25"/>
    <p:sldId id="785" r:id="rId26"/>
    <p:sldId id="295" r:id="rId27"/>
    <p:sldId id="296" r:id="rId28"/>
    <p:sldId id="297" r:id="rId29"/>
    <p:sldId id="751" r:id="rId30"/>
    <p:sldId id="787" r:id="rId31"/>
    <p:sldId id="786" r:id="rId32"/>
    <p:sldId id="369" r:id="rId33"/>
    <p:sldId id="370" r:id="rId34"/>
    <p:sldId id="374" r:id="rId35"/>
    <p:sldId id="375" r:id="rId36"/>
    <p:sldId id="308" r:id="rId37"/>
    <p:sldId id="745" r:id="rId38"/>
    <p:sldId id="310" r:id="rId39"/>
    <p:sldId id="311" r:id="rId40"/>
    <p:sldId id="747" r:id="rId41"/>
    <p:sldId id="780" r:id="rId42"/>
    <p:sldId id="789" r:id="rId43"/>
    <p:sldId id="314" r:id="rId44"/>
    <p:sldId id="332" r:id="rId45"/>
    <p:sldId id="782" r:id="rId46"/>
    <p:sldId id="778" r:id="rId47"/>
    <p:sldId id="727" r:id="rId48"/>
    <p:sldId id="775" r:id="rId49"/>
    <p:sldId id="349" r:id="rId50"/>
    <p:sldId id="350" r:id="rId51"/>
    <p:sldId id="351" r:id="rId52"/>
    <p:sldId id="352" r:id="rId53"/>
    <p:sldId id="354" r:id="rId54"/>
    <p:sldId id="661" r:id="rId55"/>
    <p:sldId id="768" r:id="rId56"/>
  </p:sldIdLst>
  <p:sldSz cx="12192000" cy="6858000"/>
  <p:notesSz cx="7315200" cy="9601200"/>
  <p:custDataLst>
    <p:tags r:id="rId5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6600"/>
    <a:srgbClr val="DCFFB9"/>
    <a:srgbClr val="33CC33"/>
    <a:srgbClr val="FF9999"/>
    <a:srgbClr val="CCECFF"/>
    <a:srgbClr val="C39BE1"/>
    <a:srgbClr val="C198E0"/>
    <a:srgbClr val="0066CC"/>
    <a:srgbClr val="BD9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35" autoAdjust="0"/>
    <p:restoredTop sz="93979" autoAdjust="0"/>
  </p:normalViewPr>
  <p:slideViewPr>
    <p:cSldViewPr>
      <p:cViewPr varScale="1">
        <p:scale>
          <a:sx n="79" d="100"/>
          <a:sy n="79" d="100"/>
        </p:scale>
        <p:origin x="3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D3F89E5-DE50-2177-CD8B-EA35EAF09679}"/>
              </a:ext>
            </a:extLst>
          </p:cNvPr>
          <p:cNvSpPr>
            <a:spLocks noGrp="1" noChangeArrowheads="1"/>
          </p:cNvSpPr>
          <p:nvPr>
            <p:ph type="sldNum" sz="quarter" idx="5"/>
          </p:nvPr>
        </p:nvSpPr>
        <p:spPr>
          <a:ln/>
        </p:spPr>
        <p:txBody>
          <a:bodyPr/>
          <a:lstStyle/>
          <a:p>
            <a:fld id="{D8186693-622B-4E06-B0EE-6FAA22AEEE08}" type="slidenum">
              <a:rPr lang="en-US" altLang="en-US"/>
              <a:pPr/>
              <a:t>33</a:t>
            </a:fld>
            <a:endParaRPr lang="en-US" altLang="en-US"/>
          </a:p>
        </p:txBody>
      </p:sp>
      <p:sp>
        <p:nvSpPr>
          <p:cNvPr id="402434" name="Rectangle 2">
            <a:extLst>
              <a:ext uri="{FF2B5EF4-FFF2-40B4-BE49-F238E27FC236}">
                <a16:creationId xmlns:a16="http://schemas.microsoft.com/office/drawing/2014/main" id="{B18A5244-B93A-6BDF-A1C2-F3E24410FB25}"/>
              </a:ext>
            </a:extLst>
          </p:cNvPr>
          <p:cNvSpPr>
            <a:spLocks noGrp="1" noRot="1" noChangeAspect="1" noChangeArrowheads="1" noTextEdit="1"/>
          </p:cNvSpPr>
          <p:nvPr>
            <p:ph type="sldImg"/>
          </p:nvPr>
        </p:nvSpPr>
        <p:spPr>
          <a:ln/>
        </p:spPr>
      </p:sp>
      <p:sp>
        <p:nvSpPr>
          <p:cNvPr id="402435" name="Rectangle 3">
            <a:extLst>
              <a:ext uri="{FF2B5EF4-FFF2-40B4-BE49-F238E27FC236}">
                <a16:creationId xmlns:a16="http://schemas.microsoft.com/office/drawing/2014/main" id="{A58DF623-D73C-2A82-A940-9ADF1D786C0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94763A3-3C98-9DDF-B62F-ACEAA3F34069}"/>
              </a:ext>
            </a:extLst>
          </p:cNvPr>
          <p:cNvSpPr>
            <a:spLocks noGrp="1" noChangeArrowheads="1"/>
          </p:cNvSpPr>
          <p:nvPr>
            <p:ph type="sldNum" sz="quarter" idx="5"/>
          </p:nvPr>
        </p:nvSpPr>
        <p:spPr>
          <a:ln/>
        </p:spPr>
        <p:txBody>
          <a:bodyPr/>
          <a:lstStyle/>
          <a:p>
            <a:fld id="{81DBAE42-9A56-44CE-9F14-36EC73870771}" type="slidenum">
              <a:rPr lang="en-US" altLang="en-US"/>
              <a:pPr/>
              <a:t>34</a:t>
            </a:fld>
            <a:endParaRPr lang="en-US" altLang="en-US"/>
          </a:p>
        </p:txBody>
      </p:sp>
      <p:sp>
        <p:nvSpPr>
          <p:cNvPr id="416770" name="Rectangle 2">
            <a:extLst>
              <a:ext uri="{FF2B5EF4-FFF2-40B4-BE49-F238E27FC236}">
                <a16:creationId xmlns:a16="http://schemas.microsoft.com/office/drawing/2014/main" id="{237AA71F-608D-03E9-1368-1B4CB54D7154}"/>
              </a:ext>
            </a:extLst>
          </p:cNvPr>
          <p:cNvSpPr>
            <a:spLocks noGrp="1" noRot="1" noChangeAspect="1" noChangeArrowheads="1" noTextEdit="1"/>
          </p:cNvSpPr>
          <p:nvPr>
            <p:ph type="sldImg"/>
          </p:nvPr>
        </p:nvSpPr>
        <p:spPr>
          <a:ln/>
        </p:spPr>
      </p:sp>
      <p:sp>
        <p:nvSpPr>
          <p:cNvPr id="416771" name="Rectangle 3">
            <a:extLst>
              <a:ext uri="{FF2B5EF4-FFF2-40B4-BE49-F238E27FC236}">
                <a16:creationId xmlns:a16="http://schemas.microsoft.com/office/drawing/2014/main" id="{C23145FA-1A03-BAF5-8B1A-0DBD7324436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B3ACEC9-7C6A-FDAF-A18B-2F78E1BF44E3}"/>
              </a:ext>
            </a:extLst>
          </p:cNvPr>
          <p:cNvSpPr>
            <a:spLocks noGrp="1" noChangeArrowheads="1"/>
          </p:cNvSpPr>
          <p:nvPr>
            <p:ph type="sldNum" sz="quarter" idx="5"/>
          </p:nvPr>
        </p:nvSpPr>
        <p:spPr>
          <a:ln/>
        </p:spPr>
        <p:txBody>
          <a:bodyPr/>
          <a:lstStyle/>
          <a:p>
            <a:fld id="{01722D9F-DA92-4B93-90F2-F5F6C1837A1D}" type="slidenum">
              <a:rPr lang="en-US" altLang="en-US"/>
              <a:pPr/>
              <a:t>35</a:t>
            </a:fld>
            <a:endParaRPr lang="en-US" altLang="en-US"/>
          </a:p>
        </p:txBody>
      </p:sp>
      <p:sp>
        <p:nvSpPr>
          <p:cNvPr id="419842" name="Rectangle 2">
            <a:extLst>
              <a:ext uri="{FF2B5EF4-FFF2-40B4-BE49-F238E27FC236}">
                <a16:creationId xmlns:a16="http://schemas.microsoft.com/office/drawing/2014/main" id="{918274A7-78F9-F139-0CCC-658ED9F4D32D}"/>
              </a:ext>
            </a:extLst>
          </p:cNvPr>
          <p:cNvSpPr>
            <a:spLocks noGrp="1" noRot="1" noChangeAspect="1" noChangeArrowheads="1" noTextEdit="1"/>
          </p:cNvSpPr>
          <p:nvPr>
            <p:ph type="sldImg"/>
          </p:nvPr>
        </p:nvSpPr>
        <p:spPr>
          <a:ln/>
        </p:spPr>
      </p:sp>
      <p:sp>
        <p:nvSpPr>
          <p:cNvPr id="419843" name="Rectangle 3">
            <a:extLst>
              <a:ext uri="{FF2B5EF4-FFF2-40B4-BE49-F238E27FC236}">
                <a16:creationId xmlns:a16="http://schemas.microsoft.com/office/drawing/2014/main" id="{284A13B6-ABF3-B0AF-0039-D5550369470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38</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Add values by hand if on tablet, or add by animation steps</a:t>
            </a:r>
          </a:p>
        </p:txBody>
      </p:sp>
    </p:spTree>
    <p:extLst>
      <p:ext uri="{BB962C8B-B14F-4D97-AF65-F5344CB8AC3E}">
        <p14:creationId xmlns:p14="http://schemas.microsoft.com/office/powerpoint/2010/main" val="168005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39</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Add values by hand if on tablet, or add by animation steps</a:t>
            </a:r>
          </a:p>
        </p:txBody>
      </p:sp>
    </p:spTree>
    <p:extLst>
      <p:ext uri="{BB962C8B-B14F-4D97-AF65-F5344CB8AC3E}">
        <p14:creationId xmlns:p14="http://schemas.microsoft.com/office/powerpoint/2010/main" val="72648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40</a:t>
            </a:fld>
            <a:endParaRPr lang="en-US">
              <a:latin typeface="Arial" charset="0"/>
            </a:endParaRPr>
          </a:p>
        </p:txBody>
      </p:sp>
    </p:spTree>
    <p:extLst>
      <p:ext uri="{BB962C8B-B14F-4D97-AF65-F5344CB8AC3E}">
        <p14:creationId xmlns:p14="http://schemas.microsoft.com/office/powerpoint/2010/main" val="47702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42</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Add values by hand if on tablet, or add by animation steps</a:t>
            </a:r>
          </a:p>
        </p:txBody>
      </p:sp>
    </p:spTree>
    <p:extLst>
      <p:ext uri="{BB962C8B-B14F-4D97-AF65-F5344CB8AC3E}">
        <p14:creationId xmlns:p14="http://schemas.microsoft.com/office/powerpoint/2010/main" val="195065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46</a:t>
            </a:fld>
            <a:endParaRPr lang="en-US">
              <a:latin typeface="Arial" charset="0"/>
            </a:endParaRPr>
          </a:p>
        </p:txBody>
      </p:sp>
    </p:spTree>
    <p:extLst>
      <p:ext uri="{BB962C8B-B14F-4D97-AF65-F5344CB8AC3E}">
        <p14:creationId xmlns:p14="http://schemas.microsoft.com/office/powerpoint/2010/main" val="81815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47</a:t>
            </a:fld>
            <a:endParaRPr lang="en-US">
              <a:latin typeface="Arial" charset="0"/>
            </a:endParaRPr>
          </a:p>
        </p:txBody>
      </p:sp>
    </p:spTree>
    <p:extLst>
      <p:ext uri="{BB962C8B-B14F-4D97-AF65-F5344CB8AC3E}">
        <p14:creationId xmlns:p14="http://schemas.microsoft.com/office/powerpoint/2010/main" val="806954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Arial" panose="020B0604020202020204" pitchFamily="34" charset="0"/>
              </a:defRPr>
            </a:lvl1pPr>
            <a:lvl2pPr marL="742950" indent="-285750" defTabSz="922338" eaLnBrk="0" hangingPunct="0">
              <a:defRPr sz="2400">
                <a:solidFill>
                  <a:schemeClr val="tx1"/>
                </a:solidFill>
                <a:latin typeface="Arial" panose="020B0604020202020204" pitchFamily="34" charset="0"/>
              </a:defRPr>
            </a:lvl2pPr>
            <a:lvl3pPr marL="1143000" indent="-228600" defTabSz="922338" eaLnBrk="0" hangingPunct="0">
              <a:defRPr sz="2400">
                <a:solidFill>
                  <a:schemeClr val="tx1"/>
                </a:solidFill>
                <a:latin typeface="Arial" panose="020B0604020202020204" pitchFamily="34" charset="0"/>
              </a:defRPr>
            </a:lvl3pPr>
            <a:lvl4pPr marL="1600200" indent="-228600" defTabSz="922338" eaLnBrk="0" hangingPunct="0">
              <a:defRPr sz="2400">
                <a:solidFill>
                  <a:schemeClr val="tx1"/>
                </a:solidFill>
                <a:latin typeface="Arial" panose="020B0604020202020204" pitchFamily="34" charset="0"/>
              </a:defRPr>
            </a:lvl4pPr>
            <a:lvl5pPr marL="2057400" indent="-228600" defTabSz="922338" eaLnBrk="0" hangingPunct="0">
              <a:defRPr sz="2400">
                <a:solidFill>
                  <a:schemeClr val="tx1"/>
                </a:solidFill>
                <a:latin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7BB6A6E-910C-4E92-952B-46D0DCB5E487}" type="slidenum">
              <a:rPr lang="en-US" altLang="en-US" sz="1200"/>
              <a:pPr eaLnBrk="1" hangingPunct="1"/>
              <a:t>48</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8345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54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48218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55</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40292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16</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17</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19</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20</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21</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Add values by hand if on tablet, or add by animation steps</a:t>
            </a:r>
          </a:p>
        </p:txBody>
      </p:sp>
    </p:spTree>
    <p:extLst>
      <p:ext uri="{BB962C8B-B14F-4D97-AF65-F5344CB8AC3E}">
        <p14:creationId xmlns:p14="http://schemas.microsoft.com/office/powerpoint/2010/main" val="210422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both ghosts go the same way, </a:t>
            </a:r>
            <a:r>
              <a:rPr lang="en-US" dirty="0" err="1"/>
              <a:t>pacman</a:t>
            </a:r>
            <a:r>
              <a:rPr lang="en-US" dirty="0"/>
              <a:t> wins; if they go different ways, </a:t>
            </a:r>
            <a:r>
              <a:rPr lang="en-US" dirty="0" err="1"/>
              <a:t>pacman</a:t>
            </a:r>
            <a:r>
              <a:rPr lang="en-US" dirty="0"/>
              <a:t> loses</a:t>
            </a:r>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24</a:t>
            </a:fld>
            <a:endParaRPr lang="en-US"/>
          </a:p>
        </p:txBody>
      </p:sp>
    </p:spTree>
    <p:extLst>
      <p:ext uri="{BB962C8B-B14F-4D97-AF65-F5344CB8AC3E}">
        <p14:creationId xmlns:p14="http://schemas.microsoft.com/office/powerpoint/2010/main" val="74231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3D0BB48-FC69-F486-BE9E-BDE6E86066C9}"/>
              </a:ext>
            </a:extLst>
          </p:cNvPr>
          <p:cNvSpPr>
            <a:spLocks noGrp="1" noChangeArrowheads="1"/>
          </p:cNvSpPr>
          <p:nvPr>
            <p:ph type="sldNum" sz="quarter" idx="5"/>
          </p:nvPr>
        </p:nvSpPr>
        <p:spPr>
          <a:ln/>
        </p:spPr>
        <p:txBody>
          <a:bodyPr/>
          <a:lstStyle/>
          <a:p>
            <a:fld id="{F42A3EF5-3ED4-4145-868C-774963ACC5E7}" type="slidenum">
              <a:rPr lang="en-US" altLang="en-US"/>
              <a:pPr/>
              <a:t>32</a:t>
            </a:fld>
            <a:endParaRPr lang="en-US" altLang="en-US"/>
          </a:p>
        </p:txBody>
      </p:sp>
      <p:sp>
        <p:nvSpPr>
          <p:cNvPr id="400386" name="Rectangle 2">
            <a:extLst>
              <a:ext uri="{FF2B5EF4-FFF2-40B4-BE49-F238E27FC236}">
                <a16:creationId xmlns:a16="http://schemas.microsoft.com/office/drawing/2014/main" id="{2CFA4911-EF4C-ED07-0953-FE44B996DD9C}"/>
              </a:ext>
            </a:extLst>
          </p:cNvPr>
          <p:cNvSpPr>
            <a:spLocks noGrp="1" noRot="1" noChangeAspect="1" noChangeArrowheads="1" noTextEdit="1"/>
          </p:cNvSpPr>
          <p:nvPr>
            <p:ph type="sldImg"/>
          </p:nvPr>
        </p:nvSpPr>
        <p:spPr>
          <a:ln/>
        </p:spPr>
      </p:sp>
      <p:sp>
        <p:nvSpPr>
          <p:cNvPr id="400387" name="Rectangle 3">
            <a:extLst>
              <a:ext uri="{FF2B5EF4-FFF2-40B4-BE49-F238E27FC236}">
                <a16:creationId xmlns:a16="http://schemas.microsoft.com/office/drawing/2014/main" id="{96ABB638-5CB2-2FD1-2C5B-7CEE6BEC8D4D}"/>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pascscha.ch/info2/abTreePractic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jp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152400"/>
            <a:ext cx="12192000" cy="1470025"/>
          </a:xfrm>
        </p:spPr>
        <p:txBody>
          <a:bodyPr/>
          <a:lstStyle/>
          <a:p>
            <a:r>
              <a:rPr lang="en-US" sz="7200" b="1" dirty="0"/>
              <a:t>Game Playing</a:t>
            </a:r>
            <a:br>
              <a:rPr lang="en-US" dirty="0"/>
            </a:br>
            <a:endParaRPr lang="en-US" sz="3600" dirty="0"/>
          </a:p>
        </p:txBody>
      </p:sp>
      <p:sp>
        <p:nvSpPr>
          <p:cNvPr id="5123" name="Rectangle 6"/>
          <p:cNvSpPr>
            <a:spLocks noGrp="1" noChangeArrowheads="1"/>
          </p:cNvSpPr>
          <p:nvPr>
            <p:ph type="subTitle" idx="1"/>
          </p:nvPr>
        </p:nvSpPr>
        <p:spPr>
          <a:xfrm>
            <a:off x="0" y="1027356"/>
            <a:ext cx="12192000" cy="1524000"/>
          </a:xfrm>
        </p:spPr>
        <p:txBody>
          <a:bodyPr/>
          <a:lstStyle/>
          <a:p>
            <a:r>
              <a:rPr lang="en-US" sz="4800" b="1" dirty="0">
                <a:solidFill>
                  <a:srgbClr val="333399"/>
                </a:solidFill>
                <a:ea typeface="+mj-ea"/>
                <a:cs typeface="+mj-cs"/>
              </a:rPr>
              <a:t>Artificial Intelligence</a:t>
            </a:r>
            <a:endParaRPr lang="en-US" sz="3600" b="1"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8052954" y="1180410"/>
            <a:ext cx="4175991" cy="369332"/>
          </a:xfrm>
          <a:prstGeom prst="rect">
            <a:avLst/>
          </a:prstGeom>
          <a:noFill/>
        </p:spPr>
        <p:txBody>
          <a:bodyPr wrap="square" rtlCol="0">
            <a:spAutoFit/>
          </a:bodyPr>
          <a:lstStyle/>
          <a:p>
            <a:r>
              <a:rPr lang="fr-FR" dirty="0"/>
              <a:t>tictactoe – 9!=362880 terminal </a:t>
            </a:r>
            <a:r>
              <a:rPr lang="fr-FR" dirty="0" err="1"/>
              <a:t>nodes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Minimax algorithm</a:t>
            </a:r>
          </a:p>
        </p:txBody>
      </p:sp>
      <p:sp>
        <p:nvSpPr>
          <p:cNvPr id="3" name="Content Placeholder 2"/>
          <p:cNvSpPr>
            <a:spLocks noGrp="1"/>
          </p:cNvSpPr>
          <p:nvPr>
            <p:ph idx="1"/>
          </p:nvPr>
        </p:nvSpPr>
        <p:spPr/>
        <p:txBody>
          <a:bodyPr/>
          <a:lstStyle/>
          <a:p>
            <a:pPr>
              <a:defRPr/>
            </a:pPr>
            <a:r>
              <a:rPr lang="en-US" dirty="0">
                <a:solidFill>
                  <a:srgbClr val="FF0000"/>
                </a:solidFill>
              </a:rPr>
              <a:t>Minimax algorithm</a:t>
            </a:r>
          </a:p>
          <a:p>
            <a:pPr lvl="1">
              <a:defRPr/>
            </a:pPr>
            <a:r>
              <a:rPr lang="en-US" dirty="0">
                <a:solidFill>
                  <a:schemeClr val="accent2"/>
                </a:solidFill>
              </a:rPr>
              <a:t>Perfect play for deterministic, 2-player game</a:t>
            </a:r>
          </a:p>
          <a:p>
            <a:pPr lvl="1">
              <a:defRPr/>
            </a:pPr>
            <a:r>
              <a:rPr lang="en-US" dirty="0">
                <a:solidFill>
                  <a:schemeClr val="accent2"/>
                </a:solidFill>
              </a:rPr>
              <a:t>Max  tries to maximize its score  </a:t>
            </a:r>
          </a:p>
          <a:p>
            <a:pPr lvl="1">
              <a:defRPr/>
            </a:pPr>
            <a:r>
              <a:rPr lang="en-US" dirty="0">
                <a:solidFill>
                  <a:schemeClr val="accent2"/>
                </a:solidFill>
              </a:rPr>
              <a:t>Min  tries to minimize Max</a:t>
            </a:r>
            <a:r>
              <a:rPr lang="en-US" dirty="0">
                <a:solidFill>
                  <a:schemeClr val="accent2"/>
                </a:solidFill>
                <a:latin typeface="Arial"/>
              </a:rPr>
              <a:t>’</a:t>
            </a:r>
            <a:r>
              <a:rPr lang="en-US" dirty="0">
                <a:solidFill>
                  <a:schemeClr val="accent2"/>
                </a:solidFill>
              </a:rPr>
              <a:t>s score (Min)</a:t>
            </a:r>
          </a:p>
          <a:p>
            <a:pPr lvl="1">
              <a:defRPr/>
            </a:pPr>
            <a:r>
              <a:rPr lang="en-US" dirty="0">
                <a:solidFill>
                  <a:schemeClr val="accent2"/>
                </a:solidFill>
              </a:rPr>
              <a:t>Goal: Max to move to position with highest </a:t>
            </a:r>
            <a:r>
              <a:rPr lang="en-US" dirty="0">
                <a:solidFill>
                  <a:srgbClr val="FF0000"/>
                </a:solidFill>
              </a:rPr>
              <a:t>minimax value </a:t>
            </a:r>
          </a:p>
          <a:p>
            <a:pPr lvl="1">
              <a:buNone/>
              <a:defRPr/>
            </a:pPr>
            <a:r>
              <a:rPr lang="en-US" dirty="0">
                <a:solidFill>
                  <a:schemeClr val="accent2"/>
                </a:solidFill>
              </a:rPr>
              <a:t>	</a:t>
            </a:r>
            <a:r>
              <a:rPr lang="en-US" dirty="0">
                <a:solidFill>
                  <a:schemeClr val="accent2"/>
                </a:solidFill>
                <a:sym typeface="Wingdings" charset="0"/>
              </a:rPr>
              <a:t> </a:t>
            </a:r>
            <a:r>
              <a:rPr lang="en-US" dirty="0">
                <a:solidFill>
                  <a:schemeClr val="accent2"/>
                </a:solidFill>
              </a:rPr>
              <a:t>Identify best achievable payoff against best play</a:t>
            </a:r>
          </a:p>
          <a:p>
            <a:endParaRPr lang="en-US" dirty="0"/>
          </a:p>
        </p:txBody>
      </p:sp>
    </p:spTree>
    <p:extLst>
      <p:ext uri="{BB962C8B-B14F-4D97-AF65-F5344CB8AC3E}">
        <p14:creationId xmlns:p14="http://schemas.microsoft.com/office/powerpoint/2010/main" val="2321398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Contributors</a:t>
            </a:r>
          </a:p>
        </p:txBody>
      </p:sp>
      <p:sp>
        <p:nvSpPr>
          <p:cNvPr id="2" name="Slide Number Placeholder 1"/>
          <p:cNvSpPr>
            <a:spLocks noGrp="1"/>
          </p:cNvSpPr>
          <p:nvPr>
            <p:ph type="sldNum" sz="quarter" idx="12"/>
          </p:nvPr>
        </p:nvSpPr>
        <p:spPr/>
        <p:txBody>
          <a:bodyPr/>
          <a:lstStyle/>
          <a:p>
            <a:pPr>
              <a:defRPr/>
            </a:pPr>
            <a:fld id="{856499FA-73C5-4A44-820B-A2808797D655}" type="slidenum">
              <a:rPr lang="en-US" smtClean="0"/>
              <a:pPr>
                <a:defRPr/>
              </a:pPr>
              <a:t>2</a:t>
            </a:fld>
            <a:endParaRPr lang="en-US" dirty="0"/>
          </a:p>
        </p:txBody>
      </p:sp>
      <p:pic>
        <p:nvPicPr>
          <p:cNvPr id="3" name="Picture 2"/>
          <p:cNvPicPr>
            <a:picLocks noChangeAspect="1"/>
          </p:cNvPicPr>
          <p:nvPr/>
        </p:nvPicPr>
        <p:blipFill rotWithShape="1">
          <a:blip r:embed="rId2"/>
          <a:srcRect l="21892" t="16876" r="23729" b="9050"/>
          <a:stretch/>
        </p:blipFill>
        <p:spPr>
          <a:xfrm>
            <a:off x="2514600" y="1159824"/>
            <a:ext cx="7391400" cy="5663540"/>
          </a:xfrm>
          <a:prstGeom prst="rect">
            <a:avLst/>
          </a:prstGeom>
        </p:spPr>
      </p:pic>
    </p:spTree>
    <p:extLst>
      <p:ext uri="{BB962C8B-B14F-4D97-AF65-F5344CB8AC3E}">
        <p14:creationId xmlns:p14="http://schemas.microsoft.com/office/powerpoint/2010/main" val="1710275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0000FF"/>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a:solidFill>
            <a:srgbClr val="C198E0"/>
          </a:solidFill>
        </p:grpSpPr>
        <p:cxnSp>
          <p:nvCxnSpPr>
            <p:cNvPr id="14382" name="AutoShape 13"/>
            <p:cNvCxnSpPr>
              <a:cxnSpLocks noChangeShapeType="1"/>
              <a:stCxn id="14374" idx="0"/>
            </p:cNvCxnSpPr>
            <p:nvPr/>
          </p:nvCxnSpPr>
          <p:spPr bwMode="auto">
            <a:xfrm>
              <a:off x="2173288" y="3765550"/>
              <a:ext cx="1588" cy="806450"/>
            </a:xfrm>
            <a:prstGeom prst="straightConnector1">
              <a:avLst/>
            </a:prstGeom>
            <a:grp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grpFill/>
            <a:ln w="9525">
              <a:solidFill>
                <a:schemeClr val="tx1"/>
              </a:solidFill>
              <a:miter lim="800000"/>
              <a:headEnd/>
              <a:tailEnd/>
            </a:ln>
          </p:spPr>
          <p:txBody>
            <a:bodyPr wrap="none" anchor="ctr"/>
            <a:lstStyle/>
            <a:p>
              <a:pPr algn="ctr"/>
              <a:r>
                <a:rPr lang="en-US" dirty="0"/>
                <a:t>12</a:t>
              </a:r>
            </a:p>
          </p:txBody>
        </p:sp>
      </p:grpSp>
      <p:grpSp>
        <p:nvGrpSpPr>
          <p:cNvPr id="3" name="Group 61"/>
          <p:cNvGrpSpPr>
            <a:grpSpLocks/>
          </p:cNvGrpSpPr>
          <p:nvPr/>
        </p:nvGrpSpPr>
        <p:grpSpPr bwMode="auto">
          <a:xfrm>
            <a:off x="2897717" y="3765550"/>
            <a:ext cx="1267883" cy="1187450"/>
            <a:chOff x="2173288" y="3765550"/>
            <a:chExt cx="950912" cy="1187450"/>
          </a:xfrm>
          <a:solidFill>
            <a:srgbClr val="C198E0"/>
          </a:solidFill>
        </p:grpSpPr>
        <p:cxnSp>
          <p:nvCxnSpPr>
            <p:cNvPr id="14380" name="AutoShape 17"/>
            <p:cNvCxnSpPr>
              <a:cxnSpLocks noChangeShapeType="1"/>
              <a:stCxn id="14374" idx="0"/>
            </p:cNvCxnSpPr>
            <p:nvPr/>
          </p:nvCxnSpPr>
          <p:spPr bwMode="auto">
            <a:xfrm>
              <a:off x="2173288" y="3765550"/>
              <a:ext cx="763586" cy="822325"/>
            </a:xfrm>
            <a:prstGeom prst="straightConnector1">
              <a:avLst/>
            </a:prstGeom>
            <a:grp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grpFill/>
            <a:ln w="9525">
              <a:solidFill>
                <a:schemeClr val="tx1"/>
              </a:solidFill>
              <a:miter lim="800000"/>
              <a:headEnd/>
              <a:tailEnd/>
            </a:ln>
          </p:spPr>
          <p:txBody>
            <a:bodyPr wrap="none" anchor="ctr"/>
            <a:lstStyle/>
            <a:p>
              <a:pPr algn="ctr"/>
              <a:r>
                <a:rPr lang="en-US" dirty="0"/>
                <a:t>8</a:t>
              </a:r>
            </a:p>
          </p:txBody>
        </p:sp>
      </p:grpSp>
      <p:grpSp>
        <p:nvGrpSpPr>
          <p:cNvPr id="4" name="Group 64"/>
          <p:cNvGrpSpPr>
            <a:grpSpLocks/>
          </p:cNvGrpSpPr>
          <p:nvPr/>
        </p:nvGrpSpPr>
        <p:grpSpPr bwMode="auto">
          <a:xfrm>
            <a:off x="8737600" y="3765550"/>
            <a:ext cx="508000" cy="1187450"/>
            <a:chOff x="6553200" y="3765550"/>
            <a:chExt cx="381000" cy="1187450"/>
          </a:xfrm>
          <a:solidFill>
            <a:srgbClr val="C198E0"/>
          </a:solidFill>
        </p:grpSpPr>
        <p:cxnSp>
          <p:nvCxnSpPr>
            <p:cNvPr id="14378"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a:solidFill>
            <a:srgbClr val="C198E0"/>
          </a:solidFill>
        </p:grpSpPr>
        <p:cxnSp>
          <p:nvCxnSpPr>
            <p:cNvPr id="14376"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grpSp>
      <p:grpSp>
        <p:nvGrpSpPr>
          <p:cNvPr id="13" name="Group 12"/>
          <p:cNvGrpSpPr/>
          <p:nvPr/>
        </p:nvGrpSpPr>
        <p:grpSpPr>
          <a:xfrm>
            <a:off x="2645833" y="2514600"/>
            <a:ext cx="3302000" cy="1250950"/>
            <a:chOff x="2645833" y="2514600"/>
            <a:chExt cx="3302000" cy="1250950"/>
          </a:xfrm>
        </p:grpSpPr>
        <p:sp>
          <p:nvSpPr>
            <p:cNvPr id="14374" name="AutoShape 6"/>
            <p:cNvSpPr>
              <a:spLocks noChangeArrowheads="1"/>
            </p:cNvSpPr>
            <p:nvPr/>
          </p:nvSpPr>
          <p:spPr bwMode="auto">
            <a:xfrm flipV="1">
              <a:off x="2645833" y="3460750"/>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897717" y="2514600"/>
              <a:ext cx="3050116"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198E0"/>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 name="Group 13"/>
          <p:cNvGrpSpPr/>
          <p:nvPr/>
        </p:nvGrpSpPr>
        <p:grpSpPr>
          <a:xfrm>
            <a:off x="5693833" y="2514603"/>
            <a:ext cx="508000" cy="1235075"/>
            <a:chOff x="5693833" y="2514603"/>
            <a:chExt cx="508000" cy="1235075"/>
          </a:xfrm>
        </p:grpSpPr>
        <p:sp>
          <p:nvSpPr>
            <p:cNvPr id="14372" name="AutoShape 20"/>
            <p:cNvSpPr>
              <a:spLocks noChangeArrowheads="1"/>
            </p:cNvSpPr>
            <p:nvPr/>
          </p:nvSpPr>
          <p:spPr bwMode="auto">
            <a:xfrm flipV="1">
              <a:off x="5693833" y="3444878"/>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5945717" y="2514603"/>
              <a:ext cx="2117"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a:solidFill>
            <a:srgbClr val="C198E0"/>
          </a:solidFill>
        </p:grpSpPr>
        <p:cxnSp>
          <p:nvCxnSpPr>
            <p:cNvPr id="14368" name="AutoShape 23"/>
            <p:cNvCxnSpPr>
              <a:cxnSpLocks noChangeShapeType="1"/>
            </p:cNvCxnSpPr>
            <p:nvPr/>
          </p:nvCxnSpPr>
          <p:spPr bwMode="auto">
            <a:xfrm flipH="1">
              <a:off x="3698875" y="3765550"/>
              <a:ext cx="760413" cy="822325"/>
            </a:xfrm>
            <a:prstGeom prst="straightConnector1">
              <a:avLst/>
            </a:prstGeom>
            <a:grp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grp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grpFill/>
            <a:ln w="12700">
              <a:solidFill>
                <a:schemeClr val="tx1"/>
              </a:solidFill>
              <a:round/>
              <a:headEnd/>
              <a:tailEnd/>
            </a:ln>
          </p:spPr>
        </p:cxnSp>
      </p:grpSp>
      <p:grpSp>
        <p:nvGrpSpPr>
          <p:cNvPr id="10" name="Group 60"/>
          <p:cNvGrpSpPr>
            <a:grpSpLocks/>
          </p:cNvGrpSpPr>
          <p:nvPr/>
        </p:nvGrpSpPr>
        <p:grpSpPr bwMode="auto">
          <a:xfrm>
            <a:off x="7721600" y="3762375"/>
            <a:ext cx="1524000" cy="1190625"/>
            <a:chOff x="5791200" y="3762375"/>
            <a:chExt cx="1142999" cy="1190625"/>
          </a:xfrm>
          <a:solidFill>
            <a:srgbClr val="C198E0"/>
          </a:solidFill>
        </p:grpSpPr>
        <p:cxnSp>
          <p:nvCxnSpPr>
            <p:cNvPr id="14362" name="AutoShape 29"/>
            <p:cNvCxnSpPr>
              <a:cxnSpLocks noChangeShapeType="1"/>
            </p:cNvCxnSpPr>
            <p:nvPr/>
          </p:nvCxnSpPr>
          <p:spPr bwMode="auto">
            <a:xfrm flipH="1">
              <a:off x="5984875" y="3765550"/>
              <a:ext cx="760413" cy="822325"/>
            </a:xfrm>
            <a:prstGeom prst="straightConnector1">
              <a:avLst/>
            </a:prstGeom>
            <a:grp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grp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grp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grp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a:solidFill>
            <a:srgbClr val="C198E0"/>
          </a:solidFill>
        </p:grpSpPr>
        <p:cxnSp>
          <p:nvCxnSpPr>
            <p:cNvPr id="14360"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a:solidFill>
            <a:srgbClr val="C198E0"/>
          </a:solidFill>
        </p:grpSpPr>
        <p:cxnSp>
          <p:nvCxnSpPr>
            <p:cNvPr id="14358"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6</a:t>
              </a:r>
            </a:p>
          </p:txBody>
        </p:sp>
      </p:grpSp>
      <p:sp>
        <p:nvSpPr>
          <p:cNvPr id="47" name="TextBox 46"/>
          <p:cNvSpPr txBox="1"/>
          <p:nvPr/>
        </p:nvSpPr>
        <p:spPr>
          <a:xfrm>
            <a:off x="2250142" y="3272135"/>
            <a:ext cx="340658" cy="461665"/>
          </a:xfrm>
          <a:prstGeom prst="rect">
            <a:avLst/>
          </a:prstGeom>
          <a:noFill/>
        </p:spPr>
        <p:txBody>
          <a:bodyPr wrap="none" rtlCol="0">
            <a:spAutoFit/>
          </a:bodyPr>
          <a:lstStyle/>
          <a:p>
            <a:r>
              <a:rPr lang="en-US" sz="2400" dirty="0">
                <a:solidFill>
                  <a:srgbClr val="FF0000"/>
                </a:solidFill>
                <a:latin typeface="Calibri"/>
                <a:cs typeface="Calibri"/>
              </a:rPr>
              <a:t>3</a:t>
            </a:r>
          </a:p>
        </p:txBody>
      </p:sp>
      <p:sp>
        <p:nvSpPr>
          <p:cNvPr id="48" name="TextBox 47"/>
          <p:cNvSpPr txBox="1"/>
          <p:nvPr/>
        </p:nvSpPr>
        <p:spPr>
          <a:xfrm>
            <a:off x="5257800" y="3272135"/>
            <a:ext cx="340658" cy="461665"/>
          </a:xfrm>
          <a:prstGeom prst="rect">
            <a:avLst/>
          </a:prstGeom>
          <a:noFill/>
        </p:spPr>
        <p:txBody>
          <a:bodyPr wrap="none" rtlCol="0">
            <a:spAutoFit/>
          </a:bodyPr>
          <a:lstStyle/>
          <a:p>
            <a:r>
              <a:rPr lang="en-US" sz="2400" dirty="0">
                <a:solidFill>
                  <a:srgbClr val="FF0000"/>
                </a:solidFill>
                <a:latin typeface="Calibri"/>
                <a:cs typeface="Calibri"/>
              </a:rPr>
              <a:t>2</a:t>
            </a:r>
          </a:p>
        </p:txBody>
      </p:sp>
      <p:sp>
        <p:nvSpPr>
          <p:cNvPr id="49" name="TextBox 48"/>
          <p:cNvSpPr txBox="1"/>
          <p:nvPr/>
        </p:nvSpPr>
        <p:spPr>
          <a:xfrm>
            <a:off x="8346142" y="3272135"/>
            <a:ext cx="340658" cy="461665"/>
          </a:xfrm>
          <a:prstGeom prst="rect">
            <a:avLst/>
          </a:prstGeom>
          <a:solidFill>
            <a:schemeClr val="bg1"/>
          </a:solidFill>
        </p:spPr>
        <p:txBody>
          <a:bodyPr wrap="none" rtlCol="0">
            <a:spAutoFit/>
          </a:bodyPr>
          <a:lstStyle/>
          <a:p>
            <a:pPr algn="r"/>
            <a:r>
              <a:rPr lang="en-US" sz="2400" dirty="0">
                <a:solidFill>
                  <a:srgbClr val="FF0000"/>
                </a:solidFill>
                <a:latin typeface="Calibri"/>
                <a:cs typeface="Calibri"/>
              </a:rPr>
              <a:t>2</a:t>
            </a:r>
          </a:p>
        </p:txBody>
      </p:sp>
      <p:sp>
        <p:nvSpPr>
          <p:cNvPr id="50" name="TextBox 49"/>
          <p:cNvSpPr txBox="1"/>
          <p:nvPr/>
        </p:nvSpPr>
        <p:spPr>
          <a:xfrm>
            <a:off x="5334000" y="1976735"/>
            <a:ext cx="340658" cy="461665"/>
          </a:xfrm>
          <a:prstGeom prst="rect">
            <a:avLst/>
          </a:prstGeom>
          <a:noFill/>
        </p:spPr>
        <p:txBody>
          <a:bodyPr wrap="none" rtlCol="0">
            <a:spAutoFit/>
          </a:bodyPr>
          <a:lstStyle/>
          <a:p>
            <a:r>
              <a:rPr lang="en-US" sz="2400" dirty="0">
                <a:solidFill>
                  <a:srgbClr val="0000FF"/>
                </a:solidFill>
                <a:latin typeface="Calibri"/>
                <a:cs typeface="Calibri"/>
              </a:rPr>
              <a:t>3</a:t>
            </a:r>
          </a:p>
        </p:txBody>
      </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spTree>
    <p:extLst>
      <p:ext uri="{BB962C8B-B14F-4D97-AF65-F5344CB8AC3E}">
        <p14:creationId xmlns:p14="http://schemas.microsoft.com/office/powerpoint/2010/main" val="452569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7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7" grpId="0"/>
      <p:bldP spid="48" grpId="0"/>
      <p:bldP spid="49" grpId="0" animBg="1"/>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What kind of search is Minimax Search?</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Tx/>
              <a:buAutoNum type="alphaUcParenR"/>
              <a:tabLst/>
              <a:defRPr/>
            </a:pPr>
            <a:r>
              <a:rPr lang="en-US" dirty="0"/>
              <a:t>BFS</a:t>
            </a:r>
          </a:p>
          <a:p>
            <a:pPr marL="514350" marR="0" lvl="0" indent="-514350" defTabSz="914400" eaLnBrk="1" fontAlgn="auto" latinLnBrk="0" hangingPunct="1">
              <a:lnSpc>
                <a:spcPct val="100000"/>
              </a:lnSpc>
              <a:spcBef>
                <a:spcPts val="0"/>
              </a:spcBef>
              <a:spcAft>
                <a:spcPts val="0"/>
              </a:spcAft>
              <a:buClrTx/>
              <a:buSzTx/>
              <a:buFontTx/>
              <a:buAutoNum type="alphaUcParenR"/>
              <a:tabLst/>
              <a:defRPr/>
            </a:pPr>
            <a:r>
              <a:rPr lang="en-US" dirty="0"/>
              <a:t>DFS</a:t>
            </a:r>
          </a:p>
          <a:p>
            <a:pPr marL="514350" marR="0" lvl="0" indent="-514350" defTabSz="914400" eaLnBrk="1" fontAlgn="auto" latinLnBrk="0" hangingPunct="1">
              <a:lnSpc>
                <a:spcPct val="100000"/>
              </a:lnSpc>
              <a:spcBef>
                <a:spcPts val="0"/>
              </a:spcBef>
              <a:spcAft>
                <a:spcPts val="0"/>
              </a:spcAft>
              <a:buClrTx/>
              <a:buSzTx/>
              <a:buFontTx/>
              <a:buAutoNum type="alphaUcParenR"/>
              <a:tabLst/>
              <a:defRPr/>
            </a:pPr>
            <a:r>
              <a:rPr lang="en-US" dirty="0"/>
              <a:t>UCS</a:t>
            </a:r>
          </a:p>
          <a:p>
            <a:pPr marL="514350" marR="0" lvl="0" indent="-514350" defTabSz="914400" eaLnBrk="1" fontAlgn="auto" latinLnBrk="0" hangingPunct="1">
              <a:lnSpc>
                <a:spcPct val="100000"/>
              </a:lnSpc>
              <a:spcBef>
                <a:spcPts val="0"/>
              </a:spcBef>
              <a:spcAft>
                <a:spcPts val="0"/>
              </a:spcAft>
              <a:buClrTx/>
              <a:buSzTx/>
              <a:buFontTx/>
              <a:buAutoNum type="alphaUcParenR"/>
              <a:tabLst/>
              <a:defRPr/>
            </a:pPr>
            <a:r>
              <a:rPr lang="en-US" dirty="0"/>
              <a:t>A*</a:t>
            </a:r>
          </a:p>
        </p:txBody>
      </p:sp>
    </p:spTree>
    <p:extLst>
      <p:ext uri="{BB962C8B-B14F-4D97-AF65-F5344CB8AC3E}">
        <p14:creationId xmlns:p14="http://schemas.microsoft.com/office/powerpoint/2010/main" val="855698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28412-76D0-249D-E4A7-FB26F8DBC428}"/>
              </a:ext>
            </a:extLst>
          </p:cNvPr>
          <p:cNvPicPr>
            <a:picLocks noChangeAspect="1"/>
          </p:cNvPicPr>
          <p:nvPr/>
        </p:nvPicPr>
        <p:blipFill>
          <a:blip r:embed="rId2"/>
          <a:stretch>
            <a:fillRect/>
          </a:stretch>
        </p:blipFill>
        <p:spPr>
          <a:xfrm>
            <a:off x="585787" y="1195387"/>
            <a:ext cx="11020425" cy="4467225"/>
          </a:xfrm>
          <a:prstGeom prst="rect">
            <a:avLst/>
          </a:prstGeom>
        </p:spPr>
      </p:pic>
      <p:pic>
        <p:nvPicPr>
          <p:cNvPr id="5" name="Picture 4">
            <a:extLst>
              <a:ext uri="{FF2B5EF4-FFF2-40B4-BE49-F238E27FC236}">
                <a16:creationId xmlns:a16="http://schemas.microsoft.com/office/drawing/2014/main" id="{336693A6-B228-6ACE-19F1-13B2C94289F2}"/>
              </a:ext>
            </a:extLst>
          </p:cNvPr>
          <p:cNvPicPr>
            <a:picLocks noChangeAspect="1"/>
          </p:cNvPicPr>
          <p:nvPr/>
        </p:nvPicPr>
        <p:blipFill>
          <a:blip r:embed="rId3"/>
          <a:stretch>
            <a:fillRect/>
          </a:stretch>
        </p:blipFill>
        <p:spPr>
          <a:xfrm>
            <a:off x="581025" y="1190625"/>
            <a:ext cx="11029950" cy="4476750"/>
          </a:xfrm>
          <a:prstGeom prst="rect">
            <a:avLst/>
          </a:prstGeom>
        </p:spPr>
      </p:pic>
      <p:pic>
        <p:nvPicPr>
          <p:cNvPr id="7" name="Picture 6">
            <a:extLst>
              <a:ext uri="{FF2B5EF4-FFF2-40B4-BE49-F238E27FC236}">
                <a16:creationId xmlns:a16="http://schemas.microsoft.com/office/drawing/2014/main" id="{36B2AE05-1C7D-7274-3CAC-EB2481EE0B30}"/>
              </a:ext>
            </a:extLst>
          </p:cNvPr>
          <p:cNvPicPr>
            <a:picLocks noChangeAspect="1"/>
          </p:cNvPicPr>
          <p:nvPr/>
        </p:nvPicPr>
        <p:blipFill>
          <a:blip r:embed="rId4"/>
          <a:stretch>
            <a:fillRect/>
          </a:stretch>
        </p:blipFill>
        <p:spPr>
          <a:xfrm>
            <a:off x="585787" y="1185862"/>
            <a:ext cx="11020425" cy="4486275"/>
          </a:xfrm>
          <a:prstGeom prst="rect">
            <a:avLst/>
          </a:prstGeom>
        </p:spPr>
      </p:pic>
      <p:pic>
        <p:nvPicPr>
          <p:cNvPr id="9" name="Picture 8">
            <a:extLst>
              <a:ext uri="{FF2B5EF4-FFF2-40B4-BE49-F238E27FC236}">
                <a16:creationId xmlns:a16="http://schemas.microsoft.com/office/drawing/2014/main" id="{2A66BCA9-B81F-4A00-1BA1-724937A402ED}"/>
              </a:ext>
            </a:extLst>
          </p:cNvPr>
          <p:cNvPicPr>
            <a:picLocks noChangeAspect="1"/>
          </p:cNvPicPr>
          <p:nvPr/>
        </p:nvPicPr>
        <p:blipFill>
          <a:blip r:embed="rId5"/>
          <a:stretch>
            <a:fillRect/>
          </a:stretch>
        </p:blipFill>
        <p:spPr>
          <a:xfrm>
            <a:off x="585787" y="1190625"/>
            <a:ext cx="11020425" cy="4476750"/>
          </a:xfrm>
          <a:prstGeom prst="rect">
            <a:avLst/>
          </a:prstGeom>
        </p:spPr>
      </p:pic>
      <p:pic>
        <p:nvPicPr>
          <p:cNvPr id="11" name="Picture 10">
            <a:extLst>
              <a:ext uri="{FF2B5EF4-FFF2-40B4-BE49-F238E27FC236}">
                <a16:creationId xmlns:a16="http://schemas.microsoft.com/office/drawing/2014/main" id="{AEDCB68D-9C16-3C96-C96D-EC5BEF1A44EA}"/>
              </a:ext>
            </a:extLst>
          </p:cNvPr>
          <p:cNvPicPr>
            <a:picLocks noChangeAspect="1"/>
          </p:cNvPicPr>
          <p:nvPr/>
        </p:nvPicPr>
        <p:blipFill>
          <a:blip r:embed="rId6"/>
          <a:stretch>
            <a:fillRect/>
          </a:stretch>
        </p:blipFill>
        <p:spPr>
          <a:xfrm>
            <a:off x="581025" y="1185862"/>
            <a:ext cx="11029950" cy="4486275"/>
          </a:xfrm>
          <a:prstGeom prst="rect">
            <a:avLst/>
          </a:prstGeom>
        </p:spPr>
      </p:pic>
      <p:sp>
        <p:nvSpPr>
          <p:cNvPr id="12" name="Title 11">
            <a:extLst>
              <a:ext uri="{FF2B5EF4-FFF2-40B4-BE49-F238E27FC236}">
                <a16:creationId xmlns:a16="http://schemas.microsoft.com/office/drawing/2014/main" id="{C92888CD-845B-F018-C1D1-B5EB4B82F746}"/>
              </a:ext>
            </a:extLst>
          </p:cNvPr>
          <p:cNvSpPr>
            <a:spLocks noGrp="1"/>
          </p:cNvSpPr>
          <p:nvPr>
            <p:ph type="title"/>
          </p:nvPr>
        </p:nvSpPr>
        <p:spPr/>
        <p:txBody>
          <a:bodyPr/>
          <a:lstStyle/>
          <a:p>
            <a:r>
              <a:rPr lang="en-US" dirty="0">
                <a:sym typeface="Symbol" pitchFamily="18" charset="2"/>
              </a:rPr>
              <a:t>Minimax Example</a:t>
            </a:r>
            <a:endParaRPr lang="en-US" dirty="0"/>
          </a:p>
        </p:txBody>
      </p:sp>
    </p:spTree>
    <p:extLst>
      <p:ext uri="{BB962C8B-B14F-4D97-AF65-F5344CB8AC3E}">
        <p14:creationId xmlns:p14="http://schemas.microsoft.com/office/powerpoint/2010/main" val="120550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a14="http://schemas.microsoft.com/office/drawing/2010/main" xmlns="">
                <a:solidFill>
                  <a:srgbClr val="FFFFFF"/>
                </a:solidFill>
              </a14:hiddenFill>
            </a:ext>
          </a:extLst>
        </p:spPr>
      </p:pic>
      <p:sp>
        <p:nvSpPr>
          <p:cNvPr id="18434" name="Rectangle 2"/>
          <p:cNvSpPr>
            <a:spLocks noGrp="1" noChangeArrowheads="1"/>
          </p:cNvSpPr>
          <p:nvPr>
            <p:ph type="title"/>
          </p:nvPr>
        </p:nvSpPr>
        <p:spPr/>
        <p:txBody>
          <a:bodyPr/>
          <a:lstStyle/>
          <a:p>
            <a:r>
              <a:rPr lang="en-US" dirty="0"/>
              <a:t>Generalized minimax</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a:t>What if the game is not zero-sum, or has multiple players?</a:t>
            </a:r>
          </a:p>
          <a:p>
            <a:pPr lvl="2">
              <a:lnSpc>
                <a:spcPct val="80000"/>
              </a:lnSpc>
            </a:pPr>
            <a:endParaRPr lang="en-US" sz="1600" dirty="0"/>
          </a:p>
          <a:p>
            <a:pPr>
              <a:lnSpc>
                <a:spcPct val="80000"/>
              </a:lnSpc>
            </a:pPr>
            <a:r>
              <a:rPr lang="en-US" sz="2400" dirty="0"/>
              <a:t>Generalization of minimax:</a:t>
            </a:r>
          </a:p>
          <a:p>
            <a:pPr lvl="1">
              <a:lnSpc>
                <a:spcPct val="80000"/>
              </a:lnSpc>
            </a:pPr>
            <a:r>
              <a:rPr lang="en-US" sz="2000" dirty="0"/>
              <a:t>Terminals have </a:t>
            </a:r>
            <a:r>
              <a:rPr lang="en-US" sz="2000" b="1" i="1" dirty="0">
                <a:solidFill>
                  <a:srgbClr val="FF0000"/>
                </a:solidFill>
              </a:rPr>
              <a:t>utility </a:t>
            </a:r>
            <a:r>
              <a:rPr lang="en-US" sz="2000" b="1" i="1" dirty="0" err="1">
                <a:solidFill>
                  <a:srgbClr val="FF0000"/>
                </a:solidFill>
              </a:rPr>
              <a:t>tuples</a:t>
            </a:r>
            <a:endParaRPr lang="en-US" sz="2000" b="1" i="1" dirty="0">
              <a:solidFill>
                <a:srgbClr val="FF0000"/>
              </a:solidFill>
            </a:endParaRPr>
          </a:p>
          <a:p>
            <a:pPr lvl="1">
              <a:lnSpc>
                <a:spcPct val="80000"/>
              </a:lnSpc>
            </a:pPr>
            <a:r>
              <a:rPr lang="en-US" sz="2000" dirty="0"/>
              <a:t>Node values are also utility </a:t>
            </a:r>
            <a:r>
              <a:rPr lang="en-US" sz="2000" dirty="0" err="1"/>
              <a:t>tuples</a:t>
            </a:r>
            <a:endParaRPr lang="en-US" sz="2000" dirty="0"/>
          </a:p>
          <a:p>
            <a:pPr lvl="1">
              <a:lnSpc>
                <a:spcPct val="80000"/>
              </a:lnSpc>
            </a:pPr>
            <a:r>
              <a:rPr lang="en-US" sz="2000" b="1" i="1" dirty="0">
                <a:solidFill>
                  <a:srgbClr val="0000FF"/>
                </a:solidFill>
              </a:rPr>
              <a:t>Each player maximizes its own component</a:t>
            </a:r>
          </a:p>
          <a:p>
            <a:pPr lvl="1">
              <a:lnSpc>
                <a:spcPct val="80000"/>
              </a:lnSpc>
            </a:pPr>
            <a:r>
              <a:rPr lang="en-US" sz="2000" dirty="0"/>
              <a:t>Can give rise to cooperation and</a:t>
            </a:r>
          </a:p>
          <a:p>
            <a:pPr lvl="1">
              <a:lnSpc>
                <a:spcPct val="80000"/>
              </a:lnSpc>
              <a:buNone/>
            </a:pPr>
            <a:r>
              <a:rPr lang="en-US" sz="2000" dirty="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1</a:t>
              </a:r>
              <a:r>
                <a:rPr lang="en-US" dirty="0">
                  <a:latin typeface="Calibri"/>
                  <a:cs typeface="Calibri"/>
                </a:rPr>
                <a:t>,</a:t>
              </a:r>
              <a:r>
                <a:rPr lang="en-US" dirty="0">
                  <a:solidFill>
                    <a:srgbClr val="3333FF"/>
                  </a:solidFill>
                  <a:latin typeface="Calibri"/>
                  <a:cs typeface="Calibri"/>
                </a:rPr>
                <a:t>1,</a:t>
              </a:r>
              <a:r>
                <a:rPr lang="en-US" dirty="0">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solidFill>
                    <a:srgbClr val="008000"/>
                  </a:solidFill>
                  <a:latin typeface="Calibri"/>
                  <a:cs typeface="Calibri"/>
                </a:rPr>
                <a:t>7</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9</a:t>
              </a:r>
              <a:r>
                <a:rPr lang="en-US" dirty="0">
                  <a:latin typeface="Calibri"/>
                  <a:cs typeface="Calibri"/>
                </a:rPr>
                <a:t>,</a:t>
              </a:r>
              <a:r>
                <a:rPr lang="en-US" dirty="0">
                  <a:solidFill>
                    <a:srgbClr val="3333FF"/>
                  </a:solidFill>
                  <a:latin typeface="Calibri"/>
                  <a:cs typeface="Calibri"/>
                </a:rPr>
                <a:t>9</a:t>
              </a:r>
              <a:r>
                <a:rPr lang="en-US" dirty="0">
                  <a:latin typeface="Calibri"/>
                  <a:cs typeface="Calibri"/>
                </a:rPr>
                <a:t>,</a:t>
              </a:r>
              <a:r>
                <a:rPr lang="en-US" dirty="0">
                  <a:solidFill>
                    <a:srgbClr val="008000"/>
                  </a:solidFill>
                  <a:latin typeface="Calibri"/>
                  <a:cs typeface="Calibri"/>
                </a:rPr>
                <a:t>0</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9</a:t>
              </a:r>
              <a:r>
                <a:rPr lang="en-US" dirty="0">
                  <a:latin typeface="Calibri"/>
                  <a:cs typeface="Calibri"/>
                </a:rPr>
                <a:t>,</a:t>
              </a:r>
              <a:r>
                <a:rPr lang="en-US" dirty="0">
                  <a:solidFill>
                    <a:srgbClr val="3333FF"/>
                  </a:solidFill>
                  <a:latin typeface="Calibri"/>
                  <a:cs typeface="Calibri"/>
                </a:rPr>
                <a:t>9</a:t>
              </a:r>
              <a:r>
                <a:rPr lang="en-US" dirty="0">
                  <a:latin typeface="Calibri"/>
                  <a:cs typeface="Calibri"/>
                </a:rPr>
                <a:t>,</a:t>
              </a:r>
              <a:r>
                <a:rPr lang="en-US" dirty="0">
                  <a:solidFill>
                    <a:srgbClr val="008000"/>
                  </a:solidFill>
                  <a:latin typeface="Calibri"/>
                  <a:cs typeface="Calibri"/>
                </a:rPr>
                <a:t>0</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8</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7</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
        <p:nvSpPr>
          <p:cNvPr id="36" name="Text Box 26"/>
          <p:cNvSpPr txBox="1">
            <a:spLocks noChangeArrowheads="1"/>
          </p:cNvSpPr>
          <p:nvPr/>
        </p:nvSpPr>
        <p:spPr bwMode="auto">
          <a:xfrm>
            <a:off x="58035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solidFill>
                  <a:srgbClr val="008000"/>
                </a:solidFill>
                <a:latin typeface="Calibri"/>
                <a:cs typeface="Calibri"/>
              </a:rPr>
              <a:t>7</a:t>
            </a:r>
          </a:p>
        </p:txBody>
      </p:sp>
      <p:sp>
        <p:nvSpPr>
          <p:cNvPr id="37" name="Text Box 27"/>
          <p:cNvSpPr txBox="1">
            <a:spLocks noChangeArrowheads="1"/>
          </p:cNvSpPr>
          <p:nvPr/>
        </p:nvSpPr>
        <p:spPr bwMode="auto">
          <a:xfrm>
            <a:off x="74799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38" name="Text Box 29"/>
          <p:cNvSpPr txBox="1">
            <a:spLocks noChangeArrowheads="1"/>
          </p:cNvSpPr>
          <p:nvPr/>
        </p:nvSpPr>
        <p:spPr bwMode="auto">
          <a:xfrm>
            <a:off x="93087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39" name="Text Box 32"/>
          <p:cNvSpPr txBox="1">
            <a:spLocks noChangeArrowheads="1"/>
          </p:cNvSpPr>
          <p:nvPr/>
        </p:nvSpPr>
        <p:spPr bwMode="auto">
          <a:xfrm>
            <a:off x="109089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8</a:t>
            </a:r>
          </a:p>
        </p:txBody>
      </p:sp>
      <p:pic>
        <p:nvPicPr>
          <p:cNvPr id="40" name="Picture 73"/>
          <p:cNvPicPr>
            <a:picLocks noChangeAspect="1" noChangeArrowheads="1"/>
          </p:cNvPicPr>
          <p:nvPr/>
        </p:nvPicPr>
        <p:blipFill>
          <a:blip r:embed="rId4" cstate="print"/>
          <a:srcRect/>
          <a:stretch>
            <a:fillRect/>
          </a:stretch>
        </p:blipFill>
        <p:spPr bwMode="auto">
          <a:xfrm>
            <a:off x="7239000" y="2057400"/>
            <a:ext cx="312737" cy="282575"/>
          </a:xfrm>
          <a:prstGeom prst="rect">
            <a:avLst/>
          </a:prstGeom>
          <a:noFill/>
          <a:ln w="9525">
            <a:noFill/>
            <a:miter lim="800000"/>
            <a:headEnd/>
            <a:tailEnd/>
          </a:ln>
        </p:spPr>
      </p:pic>
      <p:pic>
        <p:nvPicPr>
          <p:cNvPr id="41" name="Picture 72"/>
          <p:cNvPicPr>
            <a:picLocks noChangeAspect="1" noChangeArrowheads="1"/>
          </p:cNvPicPr>
          <p:nvPr/>
        </p:nvPicPr>
        <p:blipFill>
          <a:blip r:embed="rId5" cstate="print"/>
          <a:srcRect/>
          <a:stretch>
            <a:fillRect/>
          </a:stretch>
        </p:blipFill>
        <p:spPr bwMode="auto">
          <a:xfrm>
            <a:off x="5791200" y="2971800"/>
            <a:ext cx="342900" cy="266700"/>
          </a:xfrm>
          <a:prstGeom prst="rect">
            <a:avLst/>
          </a:prstGeom>
          <a:noFill/>
          <a:ln w="9525">
            <a:noFill/>
            <a:miter lim="800000"/>
            <a:headEnd/>
            <a:tailEnd/>
          </a:ln>
        </p:spPr>
      </p:pic>
      <p:grpSp>
        <p:nvGrpSpPr>
          <p:cNvPr id="3" name="Group 2"/>
          <p:cNvGrpSpPr/>
          <p:nvPr/>
        </p:nvGrpSpPr>
        <p:grpSpPr>
          <a:xfrm>
            <a:off x="4610100" y="4038600"/>
            <a:ext cx="342900" cy="304800"/>
            <a:chOff x="4610100" y="4038600"/>
            <a:chExt cx="342900" cy="304800"/>
          </a:xfrm>
        </p:grpSpPr>
        <p:sp>
          <p:nvSpPr>
            <p:cNvPr id="2" name="Rectangle 1"/>
            <p:cNvSpPr/>
            <p:nvPr/>
          </p:nvSpPr>
          <p:spPr>
            <a:xfrm>
              <a:off x="4629150" y="40386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74"/>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4610100" y="4038600"/>
              <a:ext cx="342900" cy="296863"/>
            </a:xfrm>
            <a:prstGeom prst="rect">
              <a:avLst/>
            </a:prstGeom>
            <a:noFill/>
            <a:ln w="9525">
              <a:noFill/>
              <a:miter lim="800000"/>
              <a:headEnd/>
              <a:tailEnd/>
            </a:ln>
          </p:spPr>
        </p:pic>
      </p:grpSp>
      <p:grpSp>
        <p:nvGrpSpPr>
          <p:cNvPr id="4" name="Group 3"/>
          <p:cNvGrpSpPr/>
          <p:nvPr/>
        </p:nvGrpSpPr>
        <p:grpSpPr>
          <a:xfrm>
            <a:off x="4572000" y="5943600"/>
            <a:ext cx="901700" cy="304800"/>
            <a:chOff x="4572000" y="5943600"/>
            <a:chExt cx="901700" cy="304800"/>
          </a:xfrm>
        </p:grpSpPr>
        <p:pic>
          <p:nvPicPr>
            <p:cNvPr id="43" name="Picture 73"/>
            <p:cNvPicPr>
              <a:picLocks noChangeAspect="1" noChangeArrowheads="1"/>
            </p:cNvPicPr>
            <p:nvPr/>
          </p:nvPicPr>
          <p:blipFill>
            <a:blip r:embed="rId4" cstate="print"/>
            <a:srcRect/>
            <a:stretch>
              <a:fillRect/>
            </a:stretch>
          </p:blipFill>
          <p:spPr bwMode="auto">
            <a:xfrm>
              <a:off x="4572000" y="5965825"/>
              <a:ext cx="312737" cy="282575"/>
            </a:xfrm>
            <a:prstGeom prst="rect">
              <a:avLst/>
            </a:prstGeom>
            <a:noFill/>
            <a:ln w="9525">
              <a:noFill/>
              <a:miter lim="800000"/>
              <a:headEnd/>
              <a:tailEnd/>
            </a:ln>
          </p:spPr>
        </p:pic>
        <p:pic>
          <p:nvPicPr>
            <p:cNvPr id="44" name="Picture 72"/>
            <p:cNvPicPr>
              <a:picLocks noChangeAspect="1" noChangeArrowheads="1"/>
            </p:cNvPicPr>
            <p:nvPr/>
          </p:nvPicPr>
          <p:blipFill>
            <a:blip r:embed="rId5" cstate="print"/>
            <a:srcRect/>
            <a:stretch>
              <a:fillRect/>
            </a:stretch>
          </p:blipFill>
          <p:spPr bwMode="auto">
            <a:xfrm>
              <a:off x="4851400" y="5981700"/>
              <a:ext cx="342900" cy="266700"/>
            </a:xfrm>
            <a:prstGeom prst="rect">
              <a:avLst/>
            </a:prstGeom>
            <a:noFill/>
            <a:ln w="9525">
              <a:noFill/>
              <a:miter lim="800000"/>
              <a:headEnd/>
              <a:tailEnd/>
            </a:ln>
          </p:spPr>
        </p:pic>
        <p:grpSp>
          <p:nvGrpSpPr>
            <p:cNvPr id="48" name="Group 47"/>
            <p:cNvGrpSpPr/>
            <p:nvPr/>
          </p:nvGrpSpPr>
          <p:grpSpPr>
            <a:xfrm>
              <a:off x="5130800" y="5943600"/>
              <a:ext cx="342900" cy="304800"/>
              <a:chOff x="4610100" y="4038600"/>
              <a:chExt cx="342900" cy="304800"/>
            </a:xfrm>
          </p:grpSpPr>
          <p:sp>
            <p:nvSpPr>
              <p:cNvPr id="49" name="Rectangle 48"/>
              <p:cNvSpPr/>
              <p:nvPr/>
            </p:nvSpPr>
            <p:spPr>
              <a:xfrm>
                <a:off x="4629150" y="40386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74"/>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4610100" y="4038600"/>
                <a:ext cx="342900" cy="296863"/>
              </a:xfrm>
              <a:prstGeom prst="rect">
                <a:avLst/>
              </a:prstGeom>
              <a:noFill/>
              <a:ln w="9525">
                <a:noFill/>
                <a:miter lim="800000"/>
                <a:headEnd/>
                <a:tailEnd/>
              </a:ln>
            </p:spPr>
          </p:pic>
        </p:grpSp>
      </p:grpSp>
      <p:sp>
        <p:nvSpPr>
          <p:cNvPr id="51" name="Text Box 27"/>
          <p:cNvSpPr txBox="1">
            <a:spLocks noChangeArrowheads="1"/>
          </p:cNvSpPr>
          <p:nvPr/>
        </p:nvSpPr>
        <p:spPr bwMode="auto">
          <a:xfrm>
            <a:off x="6629400" y="2895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52" name="Text Box 29"/>
          <p:cNvSpPr txBox="1">
            <a:spLocks noChangeArrowheads="1"/>
          </p:cNvSpPr>
          <p:nvPr/>
        </p:nvSpPr>
        <p:spPr bwMode="auto">
          <a:xfrm>
            <a:off x="10070757" y="2895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53" name="Text Box 27"/>
          <p:cNvSpPr txBox="1">
            <a:spLocks noChangeArrowheads="1"/>
          </p:cNvSpPr>
          <p:nvPr/>
        </p:nvSpPr>
        <p:spPr bwMode="auto">
          <a:xfrm>
            <a:off x="8318157" y="19812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54" name="Right Arrow 53"/>
          <p:cNvSpPr/>
          <p:nvPr/>
        </p:nvSpPr>
        <p:spPr>
          <a:xfrm rot="9723016">
            <a:off x="6721758" y="2435881"/>
            <a:ext cx="1066800" cy="304800"/>
          </a:xfrm>
          <a:prstGeom prst="rightArrow">
            <a:avLst/>
          </a:prstGeom>
          <a:solidFill>
            <a:srgbClr val="FF0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rot="2673699">
            <a:off x="6369971" y="3539009"/>
            <a:ext cx="876353" cy="313382"/>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616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1" grpId="0" animBg="1"/>
      <p:bldP spid="52" grpId="0" animBg="1"/>
      <p:bldP spid="53" grpId="0" animBg="1"/>
      <p:bldP spid="54"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2800" y="1447800"/>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6985000" cy="4729164"/>
          </a:xfrm>
        </p:spPr>
        <p:txBody>
          <a:bodyPr/>
          <a:lstStyle/>
          <a:p>
            <a:pPr lvl="0">
              <a:lnSpc>
                <a:spcPct val="90000"/>
              </a:lnSpc>
              <a:buClr>
                <a:srgbClr val="333399"/>
              </a:buClr>
            </a:pPr>
            <a:r>
              <a:rPr lang="en-US" sz="2400" dirty="0">
                <a:solidFill>
                  <a:srgbClr val="333399"/>
                </a:solidFill>
              </a:rPr>
              <a:t>How efficient is </a:t>
            </a:r>
            <a:r>
              <a:rPr lang="en-US" sz="2400" dirty="0" err="1">
                <a:solidFill>
                  <a:srgbClr val="333399"/>
                </a:solidFill>
              </a:rPr>
              <a:t>minimax</a:t>
            </a:r>
            <a:r>
              <a:rPr lang="en-US" sz="2400" dirty="0">
                <a:solidFill>
                  <a:srgbClr val="333399"/>
                </a:solidFill>
              </a:rPr>
              <a:t>?</a:t>
            </a:r>
          </a:p>
          <a:p>
            <a:pPr lvl="1">
              <a:lnSpc>
                <a:spcPct val="90000"/>
              </a:lnSpc>
              <a:buClr>
                <a:srgbClr val="333399"/>
              </a:buClr>
            </a:pPr>
            <a:r>
              <a:rPr lang="en-US" sz="2000" dirty="0"/>
              <a:t>Just like (exhaustive) DFS</a:t>
            </a:r>
          </a:p>
          <a:p>
            <a:pPr lvl="1">
              <a:lnSpc>
                <a:spcPct val="90000"/>
              </a:lnSpc>
              <a:buClr>
                <a:srgbClr val="000000"/>
              </a:buClr>
            </a:pPr>
            <a:r>
              <a:rPr lang="en-US" sz="2000" dirty="0">
                <a:solidFill>
                  <a:srgbClr val="000000"/>
                </a:solidFill>
                <a:ea typeface="+mn-ea"/>
                <a:cs typeface="+mn-cs"/>
              </a:rPr>
              <a:t>Time: O(</a:t>
            </a:r>
            <a:r>
              <a:rPr lang="en-US" sz="2000" dirty="0" err="1">
                <a:solidFill>
                  <a:srgbClr val="000000"/>
                </a:solidFill>
                <a:ea typeface="+mn-ea"/>
                <a:cs typeface="+mn-cs"/>
              </a:rPr>
              <a:t>b</a:t>
            </a:r>
            <a:r>
              <a:rPr lang="en-US" sz="2000" baseline="30000" dirty="0" err="1">
                <a:solidFill>
                  <a:srgbClr val="000000"/>
                </a:solidFill>
                <a:ea typeface="+mn-ea"/>
                <a:cs typeface="+mn-cs"/>
              </a:rPr>
              <a:t>m</a:t>
            </a:r>
            <a:r>
              <a:rPr lang="en-US" sz="2000" dirty="0">
                <a:solidFill>
                  <a:srgbClr val="000000"/>
                </a:solidFill>
                <a:ea typeface="+mn-ea"/>
                <a:cs typeface="+mn-cs"/>
              </a:rPr>
              <a:t>)</a:t>
            </a:r>
          </a:p>
          <a:p>
            <a:pPr lvl="1">
              <a:lnSpc>
                <a:spcPct val="90000"/>
              </a:lnSpc>
              <a:buClr>
                <a:srgbClr val="000000"/>
              </a:buClr>
            </a:pPr>
            <a:r>
              <a:rPr lang="en-US" sz="2000" dirty="0">
                <a:solidFill>
                  <a:srgbClr val="000000"/>
                </a:solidFill>
                <a:ea typeface="+mn-ea"/>
                <a:cs typeface="+mn-cs"/>
              </a:rPr>
              <a:t>Space: O(</a:t>
            </a:r>
            <a:r>
              <a:rPr lang="en-US" sz="2000" dirty="0" err="1">
                <a:solidFill>
                  <a:srgbClr val="000000"/>
                </a:solidFill>
                <a:ea typeface="+mn-ea"/>
                <a:cs typeface="+mn-cs"/>
              </a:rPr>
              <a:t>bm</a:t>
            </a:r>
            <a:r>
              <a:rPr lang="en-US" sz="2000" dirty="0">
                <a:solidFill>
                  <a:srgbClr val="000000"/>
                </a:solidFill>
                <a:ea typeface="+mn-ea"/>
                <a:cs typeface="+mn-cs"/>
              </a:rPr>
              <a:t>)</a:t>
            </a:r>
          </a:p>
          <a:p>
            <a:pPr lvl="0">
              <a:lnSpc>
                <a:spcPct val="90000"/>
              </a:lnSpc>
              <a:buClr>
                <a:srgbClr val="333399"/>
              </a:buClr>
            </a:pPr>
            <a:r>
              <a:rPr lang="en-US" sz="2400" dirty="0">
                <a:solidFill>
                  <a:srgbClr val="333399"/>
                </a:solidFill>
              </a:rPr>
              <a:t>Minimax Solution</a:t>
            </a:r>
          </a:p>
          <a:p>
            <a:pPr lvl="1">
              <a:lnSpc>
                <a:spcPct val="90000"/>
              </a:lnSpc>
              <a:buClr>
                <a:srgbClr val="333399"/>
              </a:buClr>
            </a:pPr>
            <a:r>
              <a:rPr lang="en-US" sz="2000" dirty="0"/>
              <a:t>Using the current state as the initial state, build the game tree uniformly to the maximal depth </a:t>
            </a:r>
            <a:r>
              <a:rPr lang="en-US" sz="2000" b="1" i="1" dirty="0">
                <a:solidFill>
                  <a:srgbClr val="C00000"/>
                </a:solidFill>
              </a:rPr>
              <a:t>m</a:t>
            </a:r>
            <a:r>
              <a:rPr lang="en-US" sz="2000" dirty="0"/>
              <a:t> (called horizon) feasible within the time limit</a:t>
            </a:r>
          </a:p>
          <a:p>
            <a:pPr lvl="1">
              <a:lnSpc>
                <a:spcPct val="90000"/>
              </a:lnSpc>
              <a:buClr>
                <a:srgbClr val="333399"/>
              </a:buClr>
            </a:pPr>
            <a:r>
              <a:rPr lang="en-US" sz="2000" dirty="0"/>
              <a:t>Evaluate the states of the leaf nodes</a:t>
            </a:r>
          </a:p>
          <a:p>
            <a:pPr lvl="1">
              <a:lnSpc>
                <a:spcPct val="90000"/>
              </a:lnSpc>
              <a:buClr>
                <a:srgbClr val="333399"/>
              </a:buClr>
            </a:pPr>
            <a:r>
              <a:rPr lang="en-US" sz="2000" b="1" i="1" dirty="0">
                <a:solidFill>
                  <a:srgbClr val="C00000"/>
                </a:solidFill>
              </a:rPr>
              <a:t>Back up </a:t>
            </a:r>
            <a:r>
              <a:rPr lang="en-US" sz="2000" dirty="0"/>
              <a:t>the results from the leaves to the root and pick the best action assuming the best play by MIN (worst for MAX)</a:t>
            </a:r>
          </a:p>
          <a:p>
            <a:pPr lvl="0">
              <a:lnSpc>
                <a:spcPct val="90000"/>
              </a:lnSpc>
              <a:buClr>
                <a:srgbClr val="333399"/>
              </a:buClr>
            </a:pPr>
            <a:r>
              <a:rPr lang="en-US" sz="2400" dirty="0">
                <a:solidFill>
                  <a:srgbClr val="333399"/>
                </a:solidFill>
              </a:rPr>
              <a:t>Example: For </a:t>
            </a:r>
            <a:r>
              <a:rPr lang="en-US" sz="2400" kern="1200" dirty="0">
                <a:solidFill>
                  <a:srgbClr val="333399"/>
                </a:solidFill>
              </a:rPr>
              <a:t>chess, b </a:t>
            </a:r>
            <a:r>
              <a:rPr lang="en-US" sz="2400" kern="1200" dirty="0">
                <a:solidFill>
                  <a:srgbClr val="333399"/>
                </a:solidFill>
                <a:sym typeface="Symbol" pitchFamily="18" charset="2"/>
              </a:rPr>
              <a:t> 35, m  100</a:t>
            </a:r>
            <a:endParaRPr lang="en-US" sz="2400" dirty="0">
              <a:solidFill>
                <a:srgbClr val="333399"/>
              </a:solidFill>
            </a:endParaRPr>
          </a:p>
          <a:p>
            <a:pPr marL="800082" lvl="1" indent="-342882">
              <a:lnSpc>
                <a:spcPct val="90000"/>
              </a:lnSpc>
              <a:buClrTx/>
            </a:pPr>
            <a:r>
              <a:rPr lang="en-US" sz="2000" dirty="0">
                <a:solidFill>
                  <a:srgbClr val="000000"/>
                </a:solidFill>
                <a:ea typeface="+mn-ea"/>
                <a:cs typeface="+mn-cs"/>
              </a:rPr>
              <a:t>Exact solution is completely infeasible</a:t>
            </a:r>
          </a:p>
          <a:p>
            <a:pPr marL="800082" lvl="1" indent="-342882">
              <a:lnSpc>
                <a:spcPct val="90000"/>
              </a:lnSpc>
              <a:buClrTx/>
            </a:pPr>
            <a:r>
              <a:rPr lang="en-US" sz="2000" dirty="0">
                <a:solidFill>
                  <a:srgbClr val="000000"/>
                </a:solidFill>
                <a:ea typeface="+mn-ea"/>
                <a:cs typeface="+mn-cs"/>
              </a:rPr>
              <a:t>But, do we need to explore the whole tree?</a:t>
            </a:r>
          </a:p>
          <a:p>
            <a:endParaRPr lang="en-US" sz="3600" dirty="0"/>
          </a:p>
        </p:txBody>
      </p:sp>
    </p:spTree>
    <p:extLst>
      <p:ext uri="{BB962C8B-B14F-4D97-AF65-F5344CB8AC3E}">
        <p14:creationId xmlns:p14="http://schemas.microsoft.com/office/powerpoint/2010/main" val="384252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361226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8308048" cy="4525963"/>
          </a:xfrm>
        </p:spPr>
        <p:txBody>
          <a:bodyPr>
            <a:noAutofit/>
          </a:bodyPr>
          <a:lstStyle/>
          <a:p>
            <a:pPr eaLnBrk="1" hangingPunct="1">
              <a:lnSpc>
                <a:spcPct val="80000"/>
              </a:lnSpc>
            </a:pPr>
            <a:r>
              <a:rPr lang="en-US" sz="2800" dirty="0"/>
              <a:t>Problem: In realistic games, cannot search to leaves!</a:t>
            </a:r>
          </a:p>
          <a:p>
            <a:pPr lvl="1" eaLnBrk="1" hangingPunct="1">
              <a:lnSpc>
                <a:spcPct val="80000"/>
              </a:lnSpc>
            </a:pPr>
            <a:endParaRPr lang="en-US" sz="1600" dirty="0"/>
          </a:p>
          <a:p>
            <a:pPr eaLnBrk="1" hangingPunct="1">
              <a:lnSpc>
                <a:spcPct val="80000"/>
              </a:lnSpc>
            </a:pPr>
            <a:r>
              <a:rPr lang="en-US" sz="2800" dirty="0"/>
              <a:t>Solution 1: Bounded </a:t>
            </a:r>
            <a:r>
              <a:rPr lang="en-US" sz="2800" dirty="0" err="1"/>
              <a:t>lookahead</a:t>
            </a:r>
            <a:endParaRPr lang="en-US" sz="2800" dirty="0"/>
          </a:p>
          <a:p>
            <a:pPr lvl="1" eaLnBrk="1" hangingPunct="1">
              <a:lnSpc>
                <a:spcPct val="80000"/>
              </a:lnSpc>
            </a:pPr>
            <a:r>
              <a:rPr lang="en-US" sz="2400" dirty="0"/>
              <a:t>Search only to a preset </a:t>
            </a:r>
            <a:r>
              <a:rPr lang="en-US" sz="2400" b="1" i="1" dirty="0">
                <a:solidFill>
                  <a:srgbClr val="FF0000"/>
                </a:solidFill>
              </a:rPr>
              <a:t>depth limit</a:t>
            </a:r>
            <a:r>
              <a:rPr lang="en-US" sz="2400" dirty="0">
                <a:solidFill>
                  <a:srgbClr val="000090"/>
                </a:solidFill>
              </a:rPr>
              <a:t> or </a:t>
            </a:r>
            <a:r>
              <a:rPr lang="en-US" sz="2400" b="1" i="1" dirty="0">
                <a:solidFill>
                  <a:srgbClr val="FF0000"/>
                </a:solidFill>
              </a:rPr>
              <a:t>horizon</a:t>
            </a:r>
          </a:p>
          <a:p>
            <a:pPr lvl="1" eaLnBrk="1" hangingPunct="1">
              <a:lnSpc>
                <a:spcPct val="80000"/>
              </a:lnSpc>
            </a:pPr>
            <a:r>
              <a:rPr lang="en-US" sz="2400" dirty="0"/>
              <a:t>Use an </a:t>
            </a:r>
            <a:r>
              <a:rPr lang="en-US" sz="2400" b="1" i="1" dirty="0">
                <a:solidFill>
                  <a:srgbClr val="FF0000"/>
                </a:solidFill>
              </a:rPr>
              <a:t>evaluation function </a:t>
            </a:r>
            <a:r>
              <a:rPr lang="en-US" sz="2400" dirty="0"/>
              <a:t>for non-terminal positions</a:t>
            </a:r>
          </a:p>
          <a:p>
            <a:pPr lvl="1" eaLnBrk="1" hangingPunct="1">
              <a:lnSpc>
                <a:spcPct val="80000"/>
              </a:lnSpc>
            </a:pPr>
            <a:endParaRPr lang="en-US" sz="1600" dirty="0"/>
          </a:p>
          <a:p>
            <a:pPr>
              <a:lnSpc>
                <a:spcPct val="80000"/>
              </a:lnSpc>
            </a:pPr>
            <a:r>
              <a:rPr lang="en-US" sz="2800" dirty="0"/>
              <a:t>Guarantee of optimal play is gone</a:t>
            </a:r>
          </a:p>
          <a:p>
            <a:pPr lvl="1">
              <a:lnSpc>
                <a:spcPct val="80000"/>
              </a:lnSpc>
            </a:pPr>
            <a:endParaRPr lang="en-US" sz="1600" dirty="0"/>
          </a:p>
          <a:p>
            <a:pPr>
              <a:lnSpc>
                <a:spcPct val="80000"/>
              </a:lnSpc>
            </a:pPr>
            <a:r>
              <a:rPr lang="en-US" sz="2800" dirty="0"/>
              <a:t>More plies make a BIG difference</a:t>
            </a:r>
          </a:p>
          <a:p>
            <a:pPr eaLnBrk="1" hangingPunct="1">
              <a:lnSpc>
                <a:spcPct val="80000"/>
              </a:lnSpc>
            </a:pPr>
            <a:endParaRPr lang="en-US" sz="2800" dirty="0"/>
          </a:p>
          <a:p>
            <a:pPr eaLnBrk="1" hangingPunct="1">
              <a:lnSpc>
                <a:spcPct val="80000"/>
              </a:lnSpc>
            </a:pPr>
            <a:r>
              <a:rPr lang="en-US" sz="2800" dirty="0"/>
              <a:t>Example:</a:t>
            </a:r>
          </a:p>
          <a:p>
            <a:pPr lvl="1" eaLnBrk="1" hangingPunct="1">
              <a:lnSpc>
                <a:spcPct val="80000"/>
              </a:lnSpc>
            </a:pPr>
            <a:r>
              <a:rPr lang="en-US" sz="2400" dirty="0"/>
              <a:t>Suppose we have 100 seconds, can explore 10K nodes / sec</a:t>
            </a:r>
          </a:p>
          <a:p>
            <a:pPr lvl="1" eaLnBrk="1" hangingPunct="1">
              <a:lnSpc>
                <a:spcPct val="80000"/>
              </a:lnSpc>
            </a:pPr>
            <a:r>
              <a:rPr lang="en-US" sz="2400" dirty="0"/>
              <a:t>So can check 1M nodes per move</a:t>
            </a:r>
          </a:p>
          <a:p>
            <a:pPr lvl="1" eaLnBrk="1" hangingPunct="1">
              <a:lnSpc>
                <a:spcPct val="80000"/>
              </a:lnSpc>
            </a:pPr>
            <a:r>
              <a:rPr lang="en-US" sz="2400" dirty="0">
                <a:sym typeface="Symbol" pitchFamily="18" charset="2"/>
              </a:rPr>
              <a:t>For chess, b=~35 so reaches about depth 4 – not so good</a:t>
            </a:r>
          </a:p>
          <a:p>
            <a:pPr eaLnBrk="1" hangingPunct="1">
              <a:lnSpc>
                <a:spcPct val="80000"/>
              </a:lnSpc>
            </a:pPr>
            <a:endParaRPr lang="en-US" sz="1600" dirty="0"/>
          </a:p>
        </p:txBody>
      </p:sp>
      <p:sp>
        <p:nvSpPr>
          <p:cNvPr id="17412" name="AutoShape 22"/>
          <p:cNvSpPr>
            <a:spLocks noChangeArrowheads="1"/>
          </p:cNvSpPr>
          <p:nvPr/>
        </p:nvSpPr>
        <p:spPr bwMode="auto">
          <a:xfrm>
            <a:off x="9527248"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689048"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365448"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879548"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717748"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536648"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879548"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555948"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860748"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38424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99384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1006064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67024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68904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689048"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36544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97504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384248"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993848"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251148"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555948"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879548"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298648"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574748"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879548"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879548"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9184348"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815564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99384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98444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82264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333448"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9120848"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746448"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10174948"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9184348"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29864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30804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99384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98444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67024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527248"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454473"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454473"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689048"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365448"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
        <p:nvSpPr>
          <p:cNvPr id="2" name="Cloud 1"/>
          <p:cNvSpPr/>
          <p:nvPr/>
        </p:nvSpPr>
        <p:spPr>
          <a:xfrm rot="505837">
            <a:off x="7735424" y="2743200"/>
            <a:ext cx="4191000" cy="3962400"/>
          </a:xfrm>
          <a:prstGeom prst="cloud">
            <a:avLst/>
          </a:prstGeom>
          <a:gradFill>
            <a:gsLst>
              <a:gs pos="0">
                <a:schemeClr val="accent1">
                  <a:shade val="51000"/>
                  <a:satMod val="130000"/>
                  <a:alpha val="30000"/>
                </a:schemeClr>
              </a:gs>
              <a:gs pos="80000">
                <a:schemeClr val="accent1">
                  <a:shade val="93000"/>
                  <a:satMod val="130000"/>
                </a:schemeClr>
              </a:gs>
              <a:gs pos="100000">
                <a:schemeClr val="accent1">
                  <a:shade val="94000"/>
                  <a:satMod val="135000"/>
                </a:schemeClr>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9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4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0855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55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55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0855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4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994400" cy="4729164"/>
          </a:xfrm>
        </p:spPr>
        <p:txBody>
          <a:bodyPr/>
          <a:lstStyle/>
          <a:p>
            <a:r>
              <a:rPr lang="en-US" sz="2800" dirty="0"/>
              <a:t>Evaluation functions are always imperfect</a:t>
            </a:r>
          </a:p>
          <a:p>
            <a:r>
              <a:rPr lang="en-US" sz="2800" dirty="0"/>
              <a:t>Deeper search =&gt; better play (usually)</a:t>
            </a:r>
          </a:p>
          <a:p>
            <a:r>
              <a:rPr lang="en-US" sz="2800" dirty="0"/>
              <a:t>Or, deeper search gives same quality of play with a less accurate evaluation function</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extLst>
      <p:ext uri="{BB962C8B-B14F-4D97-AF65-F5344CB8AC3E}">
        <p14:creationId xmlns:p14="http://schemas.microsoft.com/office/powerpoint/2010/main" val="25156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extLst>
      <p:ext uri="{BB962C8B-B14F-4D97-AF65-F5344CB8AC3E}">
        <p14:creationId xmlns:p14="http://schemas.microsoft.com/office/powerpoint/2010/main" val="90524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CD7B-E6E2-1D37-52B9-9F9FCDFB7DC2}"/>
              </a:ext>
            </a:extLst>
          </p:cNvPr>
          <p:cNvSpPr>
            <a:spLocks noGrp="1"/>
          </p:cNvSpPr>
          <p:nvPr>
            <p:ph type="title"/>
          </p:nvPr>
        </p:nvSpPr>
        <p:spPr/>
        <p:txBody>
          <a:bodyPr/>
          <a:lstStyle/>
          <a:p>
            <a:r>
              <a:rPr lang="en-US" dirty="0"/>
              <a:t>Why Game</a:t>
            </a:r>
          </a:p>
        </p:txBody>
      </p:sp>
      <p:sp>
        <p:nvSpPr>
          <p:cNvPr id="3" name="Content Placeholder 2">
            <a:extLst>
              <a:ext uri="{FF2B5EF4-FFF2-40B4-BE49-F238E27FC236}">
                <a16:creationId xmlns:a16="http://schemas.microsoft.com/office/drawing/2014/main" id="{1B8D2EB7-C87F-4156-99A0-BD78D569D936}"/>
              </a:ext>
            </a:extLst>
          </p:cNvPr>
          <p:cNvSpPr>
            <a:spLocks noGrp="1"/>
          </p:cNvSpPr>
          <p:nvPr>
            <p:ph idx="1"/>
          </p:nvPr>
        </p:nvSpPr>
        <p:spPr>
          <a:xfrm>
            <a:off x="406400" y="1295400"/>
            <a:ext cx="11379200" cy="5308599"/>
          </a:xfrm>
        </p:spPr>
        <p:txBody>
          <a:bodyPr/>
          <a:lstStyle/>
          <a:p>
            <a:r>
              <a:rPr lang="en-US" altLang="en-US" sz="2800" dirty="0"/>
              <a:t>Why games?</a:t>
            </a:r>
          </a:p>
          <a:p>
            <a:pPr lvl="1"/>
            <a:r>
              <a:rPr lang="en-US" altLang="en-US" sz="2400" dirty="0"/>
              <a:t>Games like Chess or Go are compact settings that mimic the uncertainty of interacting with the natural world involving other rational agents</a:t>
            </a:r>
          </a:p>
          <a:p>
            <a:pPr lvl="1"/>
            <a:r>
              <a:rPr lang="en-US" altLang="en-US" sz="2400" dirty="0"/>
              <a:t>For centuries humans have used them to exert their intelligence</a:t>
            </a:r>
          </a:p>
          <a:p>
            <a:pPr lvl="1"/>
            <a:r>
              <a:rPr lang="en-US" altLang="en-US" sz="2400" dirty="0"/>
              <a:t>Recently, there has been great success in building game programs that challenge human supremacy</a:t>
            </a:r>
          </a:p>
          <a:p>
            <a:pPr lvl="1"/>
            <a:endParaRPr lang="en-US" altLang="en-US" sz="900" dirty="0"/>
          </a:p>
          <a:p>
            <a:r>
              <a:rPr lang="en-US" altLang="en-US" sz="2800" dirty="0"/>
              <a:t>Games vs. Search Problems</a:t>
            </a:r>
          </a:p>
          <a:p>
            <a:pPr lvl="1"/>
            <a:r>
              <a:rPr lang="en-US" altLang="en-US" sz="2400" dirty="0"/>
              <a:t>"Unpredictable" opponent</a:t>
            </a:r>
          </a:p>
          <a:p>
            <a:pPr lvl="2"/>
            <a:r>
              <a:rPr lang="en-US" altLang="en-US" sz="2000" dirty="0"/>
              <a:t>Solution is a strategy</a:t>
            </a:r>
          </a:p>
          <a:p>
            <a:pPr lvl="2"/>
            <a:r>
              <a:rPr lang="en-US" altLang="en-US" sz="2000" dirty="0"/>
              <a:t>Specifying a move for every possible opponent reply</a:t>
            </a:r>
          </a:p>
          <a:p>
            <a:pPr lvl="1"/>
            <a:r>
              <a:rPr lang="en-US" altLang="en-US" sz="2400" dirty="0"/>
              <a:t>Time limits</a:t>
            </a:r>
          </a:p>
          <a:p>
            <a:pPr lvl="2"/>
            <a:r>
              <a:rPr lang="en-US" altLang="en-US" sz="2000" dirty="0"/>
              <a:t>Generally intractable search space, so agents cannot enumerate all possible winning moves</a:t>
            </a:r>
          </a:p>
          <a:p>
            <a:pPr lvl="2"/>
            <a:r>
              <a:rPr lang="en-US" altLang="en-US" sz="2000" dirty="0"/>
              <a:t>Unlikely to find goal, must approximate</a:t>
            </a:r>
          </a:p>
          <a:p>
            <a:endParaRPr lang="en-US" dirty="0"/>
          </a:p>
        </p:txBody>
      </p:sp>
    </p:spTree>
    <p:extLst>
      <p:ext uri="{BB962C8B-B14F-4D97-AF65-F5344CB8AC3E}">
        <p14:creationId xmlns:p14="http://schemas.microsoft.com/office/powerpoint/2010/main" val="170585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4" name="Rectangle 6">
            <a:extLst>
              <a:ext uri="{FF2B5EF4-FFF2-40B4-BE49-F238E27FC236}">
                <a16:creationId xmlns:a16="http://schemas.microsoft.com/office/drawing/2014/main" id="{C8832BB9-A396-BBC7-920E-A81D6BFF2FD5}"/>
              </a:ext>
            </a:extLst>
          </p:cNvPr>
          <p:cNvSpPr>
            <a:spLocks noGrp="1" noChangeArrowheads="1"/>
          </p:cNvSpPr>
          <p:nvPr>
            <p:ph type="title"/>
          </p:nvPr>
        </p:nvSpPr>
        <p:spPr/>
        <p:txBody>
          <a:bodyPr/>
          <a:lstStyle/>
          <a:p>
            <a:r>
              <a:rPr lang="en-US" altLang="en-US" dirty="0"/>
              <a:t>Evaluation Function</a:t>
            </a:r>
          </a:p>
        </p:txBody>
      </p:sp>
      <p:sp>
        <p:nvSpPr>
          <p:cNvPr id="314375" name="Rectangle 7">
            <a:extLst>
              <a:ext uri="{FF2B5EF4-FFF2-40B4-BE49-F238E27FC236}">
                <a16:creationId xmlns:a16="http://schemas.microsoft.com/office/drawing/2014/main" id="{3059394A-6280-F6D6-12D8-A1562108AB89}"/>
              </a:ext>
            </a:extLst>
          </p:cNvPr>
          <p:cNvSpPr>
            <a:spLocks noGrp="1" noChangeArrowheads="1"/>
          </p:cNvSpPr>
          <p:nvPr>
            <p:ph type="body" idx="1"/>
          </p:nvPr>
        </p:nvSpPr>
        <p:spPr>
          <a:xfrm>
            <a:off x="406400" y="1366836"/>
            <a:ext cx="11379200" cy="4729164"/>
          </a:xfrm>
        </p:spPr>
        <p:txBody>
          <a:bodyPr/>
          <a:lstStyle/>
          <a:p>
            <a:r>
              <a:rPr lang="en-US" altLang="en-US" sz="2800" dirty="0"/>
              <a:t>Function E: state s </a:t>
            </a:r>
            <a:r>
              <a:rPr lang="en-US" altLang="en-US" sz="2800" dirty="0">
                <a:sym typeface="Symbol" panose="05050102010706020507" pitchFamily="18" charset="2"/>
              </a:rPr>
              <a:t> number </a:t>
            </a:r>
            <a:r>
              <a:rPr lang="en-US" altLang="en-US" sz="2800" dirty="0"/>
              <a:t>E(s)</a:t>
            </a:r>
          </a:p>
          <a:p>
            <a:pPr lvl="1"/>
            <a:r>
              <a:rPr lang="en-US" altLang="en-US" sz="2400" dirty="0"/>
              <a:t>E(s) is a heuristics: estimates how favorable s is for MAX</a:t>
            </a:r>
          </a:p>
          <a:p>
            <a:pPr lvl="1"/>
            <a:r>
              <a:rPr lang="en-US" altLang="en-US" sz="2400" dirty="0"/>
              <a:t>E(s) &gt; 0  </a:t>
            </a:r>
            <a:r>
              <a:rPr lang="en-US" altLang="en-US" sz="2400" dirty="0">
                <a:sym typeface="Wingdings" panose="05000000000000000000" pitchFamily="2" charset="2"/>
              </a:rPr>
              <a:t>  </a:t>
            </a:r>
            <a:r>
              <a:rPr lang="en-US" altLang="en-US" sz="2400" dirty="0"/>
              <a:t>s is favorable to MAX (the larger the better)</a:t>
            </a:r>
          </a:p>
          <a:p>
            <a:pPr lvl="1"/>
            <a:r>
              <a:rPr lang="en-US" altLang="en-US" sz="2400" dirty="0"/>
              <a:t>E(s) &lt; 0  </a:t>
            </a:r>
            <a:r>
              <a:rPr lang="en-US" altLang="en-US" sz="2400" dirty="0">
                <a:sym typeface="Wingdings" panose="05000000000000000000" pitchFamily="2" charset="2"/>
              </a:rPr>
              <a:t>  </a:t>
            </a:r>
            <a:r>
              <a:rPr lang="en-US" altLang="en-US" sz="2400" dirty="0"/>
              <a:t>s is favorable to MIN </a:t>
            </a:r>
          </a:p>
          <a:p>
            <a:pPr lvl="1"/>
            <a:r>
              <a:rPr lang="en-US" altLang="en-US" sz="2400" dirty="0"/>
              <a:t>E(s) = 0  </a:t>
            </a:r>
            <a:r>
              <a:rPr lang="en-US" altLang="en-US" sz="2400" dirty="0">
                <a:sym typeface="Wingdings" panose="05000000000000000000" pitchFamily="2" charset="2"/>
              </a:rPr>
              <a:t>  </a:t>
            </a:r>
            <a:r>
              <a:rPr lang="en-US" altLang="en-US" sz="2400" dirty="0"/>
              <a:t>s is neutral </a:t>
            </a:r>
          </a:p>
          <a:p>
            <a:pPr lvl="1"/>
            <a:endParaRPr lang="en-US" altLang="en-US" sz="2400" dirty="0"/>
          </a:p>
          <a:p>
            <a:r>
              <a:rPr lang="en-US" altLang="en-US" sz="2800" dirty="0"/>
              <a:t>Why using backed-up values?</a:t>
            </a:r>
          </a:p>
          <a:p>
            <a:pPr lvl="1"/>
            <a:r>
              <a:rPr lang="en-US" altLang="en-US" sz="2400" dirty="0"/>
              <a:t>At each non-leaf node </a:t>
            </a:r>
            <a:r>
              <a:rPr lang="en-US" altLang="en-US" sz="2400" b="1" i="1" dirty="0">
                <a:solidFill>
                  <a:srgbClr val="C00000"/>
                </a:solidFill>
              </a:rPr>
              <a:t>n</a:t>
            </a:r>
            <a:r>
              <a:rPr lang="en-US" altLang="en-US" sz="2400" dirty="0"/>
              <a:t>, the backed-up value is the value of the best state that MAX can reach at depth </a:t>
            </a:r>
            <a:r>
              <a:rPr lang="en-US" altLang="en-US" sz="2400" b="1" i="1" dirty="0">
                <a:solidFill>
                  <a:srgbClr val="C00000"/>
                </a:solidFill>
              </a:rPr>
              <a:t>m</a:t>
            </a:r>
            <a:r>
              <a:rPr lang="en-US" altLang="en-US" sz="2400" dirty="0"/>
              <a:t> if MIN plays well (by the same criterion as MAX applies to itself)</a:t>
            </a:r>
          </a:p>
          <a:p>
            <a:pPr lvl="1"/>
            <a:r>
              <a:rPr lang="en-US" altLang="en-US" sz="2400" dirty="0"/>
              <a:t>If </a:t>
            </a:r>
            <a:r>
              <a:rPr lang="en-US" altLang="en-US" sz="2400" b="1" dirty="0">
                <a:solidFill>
                  <a:srgbClr val="C00000"/>
                </a:solidFill>
              </a:rPr>
              <a:t>E</a:t>
            </a:r>
            <a:r>
              <a:rPr lang="en-US" altLang="en-US" sz="2400" dirty="0"/>
              <a:t> is to be trusted in the first place, then the backed-up value is a better estimate of how favorable STATE(</a:t>
            </a:r>
            <a:r>
              <a:rPr lang="en-US" altLang="en-US" sz="2400" b="1" i="1" dirty="0">
                <a:solidFill>
                  <a:srgbClr val="C00000"/>
                </a:solidFill>
              </a:rPr>
              <a:t>n</a:t>
            </a:r>
            <a:r>
              <a:rPr lang="en-US" altLang="en-US" sz="2400" dirty="0"/>
              <a:t>) is than E(STATE(</a:t>
            </a:r>
            <a:r>
              <a:rPr lang="en-US" altLang="en-US" sz="2400" b="1" i="1" dirty="0">
                <a:solidFill>
                  <a:srgbClr val="C00000"/>
                </a:solidFill>
              </a:rPr>
              <a:t>n</a:t>
            </a:r>
            <a:r>
              <a:rPr lang="en-US" altLang="en-US" sz="2400" dirty="0"/>
              <a:t>)) </a:t>
            </a:r>
          </a:p>
          <a:p>
            <a:pPr lvl="1"/>
            <a:endParaRPr lang="en-US" altLang="en-US" sz="2400" dirty="0"/>
          </a:p>
        </p:txBody>
      </p:sp>
      <p:sp>
        <p:nvSpPr>
          <p:cNvPr id="4" name="TextBox 3">
            <a:extLst>
              <a:ext uri="{FF2B5EF4-FFF2-40B4-BE49-F238E27FC236}">
                <a16:creationId xmlns:a16="http://schemas.microsoft.com/office/drawing/2014/main" id="{10EBFDCA-8297-74CB-6E2A-78A03F496174}"/>
              </a:ext>
            </a:extLst>
          </p:cNvPr>
          <p:cNvSpPr txBox="1"/>
          <p:nvPr/>
        </p:nvSpPr>
        <p:spPr>
          <a:xfrm>
            <a:off x="7086600" y="2974538"/>
            <a:ext cx="3936206" cy="1292662"/>
          </a:xfrm>
          <a:prstGeom prst="rect">
            <a:avLst/>
          </a:prstGeom>
          <a:noFill/>
        </p:spPr>
        <p:txBody>
          <a:bodyPr wrap="square">
            <a:spAutoFit/>
          </a:bodyPr>
          <a:lstStyle/>
          <a:p>
            <a:pPr marL="342900" indent="-342900">
              <a:buFont typeface="Wingdings" panose="05000000000000000000" pitchFamily="2" charset="2"/>
              <a:buChar char="§"/>
            </a:pPr>
            <a:r>
              <a:rPr lang="en-US" altLang="en-US" sz="2400" dirty="0">
                <a:solidFill>
                  <a:schemeClr val="accent2"/>
                </a:solidFill>
                <a:latin typeface="Calibri" pitchFamily="34" charset="0"/>
              </a:rPr>
              <a:t>Features may include</a:t>
            </a:r>
          </a:p>
          <a:p>
            <a:pPr marL="800100" lvl="1" indent="-342900">
              <a:buFont typeface="Wingdings" panose="05000000000000000000" pitchFamily="2" charset="2"/>
              <a:buChar char="§"/>
            </a:pPr>
            <a:r>
              <a:rPr lang="en-US" altLang="en-US" dirty="0">
                <a:latin typeface="Calibri" pitchFamily="34" charset="0"/>
              </a:rPr>
              <a:t>Number of pieces of each type</a:t>
            </a:r>
          </a:p>
          <a:p>
            <a:pPr marL="800100" lvl="1" indent="-342900">
              <a:buFont typeface="Wingdings" panose="05000000000000000000" pitchFamily="2" charset="2"/>
              <a:buChar char="§"/>
            </a:pPr>
            <a:r>
              <a:rPr lang="en-US" altLang="en-US" dirty="0">
                <a:latin typeface="Calibri" pitchFamily="34" charset="0"/>
              </a:rPr>
              <a:t>Number of possible moves</a:t>
            </a:r>
          </a:p>
          <a:p>
            <a:pPr marL="800100" lvl="1" indent="-342900">
              <a:buFont typeface="Wingdings" panose="05000000000000000000" pitchFamily="2" charset="2"/>
              <a:buChar char="§"/>
            </a:pPr>
            <a:r>
              <a:rPr lang="en-US" altLang="en-US" dirty="0">
                <a:latin typeface="Calibri" pitchFamily="34" charset="0"/>
              </a:rPr>
              <a:t>Number of squares controlled </a:t>
            </a:r>
          </a:p>
        </p:txBody>
      </p:sp>
    </p:spTree>
    <p:extLst>
      <p:ext uri="{BB962C8B-B14F-4D97-AF65-F5344CB8AC3E}">
        <p14:creationId xmlns:p14="http://schemas.microsoft.com/office/powerpoint/2010/main" val="16582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Evaluation Functions</a:t>
            </a:r>
          </a:p>
        </p:txBody>
      </p:sp>
      <p:sp>
        <p:nvSpPr>
          <p:cNvPr id="19459" name="Rectangle 3"/>
          <p:cNvSpPr>
            <a:spLocks noGrp="1" noChangeArrowheads="1"/>
          </p:cNvSpPr>
          <p:nvPr>
            <p:ph idx="1"/>
          </p:nvPr>
        </p:nvSpPr>
        <p:spPr>
          <a:xfrm>
            <a:off x="255588" y="1350169"/>
            <a:ext cx="11506200" cy="4953000"/>
          </a:xfrm>
        </p:spPr>
        <p:txBody>
          <a:bodyPr/>
          <a:lstStyle/>
          <a:p>
            <a:pPr algn="just"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algn="just"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609600" y="5524347"/>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pic>
        <p:nvPicPr>
          <p:cNvPr id="4" name="Picture 7">
            <a:extLst>
              <a:ext uri="{FF2B5EF4-FFF2-40B4-BE49-F238E27FC236}">
                <a16:creationId xmlns:a16="http://schemas.microsoft.com/office/drawing/2014/main" id="{649F2F7C-51B8-DA4C-1A2A-17EAFCAAE610}"/>
              </a:ext>
            </a:extLst>
          </p:cNvPr>
          <p:cNvPicPr>
            <a:picLocks noChangeAspect="1" noChangeArrowheads="1"/>
          </p:cNvPicPr>
          <p:nvPr/>
        </p:nvPicPr>
        <p:blipFill>
          <a:blip r:embed="rId6">
            <a:lum bright="-6000" contrast="12000"/>
            <a:extLst>
              <a:ext uri="{28A0092B-C50C-407E-A947-70E740481C1C}">
                <a14:useLocalDpi xmlns:a14="http://schemas.microsoft.com/office/drawing/2010/main" val="0"/>
              </a:ext>
            </a:extLst>
          </a:blip>
          <a:srcRect/>
          <a:stretch>
            <a:fillRect/>
          </a:stretch>
        </p:blipFill>
        <p:spPr bwMode="auto">
          <a:xfrm>
            <a:off x="8968935" y="5121915"/>
            <a:ext cx="2595563" cy="1139825"/>
          </a:xfrm>
          <a:prstGeom prst="rect">
            <a:avLst/>
          </a:prstGeom>
          <a:noFill/>
          <a:ln w="9525">
            <a:noFill/>
            <a:miter lim="800000"/>
            <a:headEnd/>
            <a:tailEnd/>
          </a:ln>
          <a:extLst>
            <a:ext uri="{91240B29-F687-4F45-9708-019B960494DF}">
              <a14:hiddenLine xmlns:a14="http://schemas.microsoft.com/office/drawing/2010/main" w="9525" cap="flat" cmpd="sng">
                <a:solidFill>
                  <a:schemeClr val="accent1"/>
                </a:solidFill>
                <a:prstDash val="solid"/>
                <a:miter lim="800000"/>
                <a:headEnd/>
                <a:tailEnd/>
              </a14:hiddenLine>
            </a:ext>
          </a:extLst>
        </p:spPr>
      </p:pic>
    </p:spTree>
    <p:extLst>
      <p:ext uri="{BB962C8B-B14F-4D97-AF65-F5344CB8AC3E}">
        <p14:creationId xmlns:p14="http://schemas.microsoft.com/office/powerpoint/2010/main" val="3563548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62" name="Picture 2">
            <a:extLst>
              <a:ext uri="{FF2B5EF4-FFF2-40B4-BE49-F238E27FC236}">
                <a16:creationId xmlns:a16="http://schemas.microsoft.com/office/drawing/2014/main" id="{94A6FC01-D99B-9A30-15FC-173BFEE242D0}"/>
              </a:ext>
            </a:extLst>
          </p:cNvPr>
          <p:cNvPicPr>
            <a:picLocks noChangeAspect="1" noChangeArrowheads="1"/>
          </p:cNvPicPr>
          <p:nvPr/>
        </p:nvPicPr>
        <p:blipFill rotWithShape="1">
          <a:blip r:embed="rId3">
            <a:lum bright="-12000" contrast="30000"/>
            <a:extLst>
              <a:ext uri="{28A0092B-C50C-407E-A947-70E740481C1C}">
                <a14:useLocalDpi xmlns:a14="http://schemas.microsoft.com/office/drawing/2010/main" val="0"/>
              </a:ext>
            </a:extLst>
          </a:blip>
          <a:srcRect l="1053" t="4232" r="-1053" b="23822"/>
          <a:stretch/>
        </p:blipFill>
        <p:spPr bwMode="auto">
          <a:xfrm>
            <a:off x="5181600" y="1219200"/>
            <a:ext cx="6477000" cy="556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64" name="Text Box 4">
            <a:extLst>
              <a:ext uri="{FF2B5EF4-FFF2-40B4-BE49-F238E27FC236}">
                <a16:creationId xmlns:a16="http://schemas.microsoft.com/office/drawing/2014/main" id="{F977E287-BFF3-91DD-B38E-F14AF9A409F5}"/>
              </a:ext>
            </a:extLst>
          </p:cNvPr>
          <p:cNvSpPr txBox="1">
            <a:spLocks noChangeArrowheads="1"/>
          </p:cNvSpPr>
          <p:nvPr/>
        </p:nvSpPr>
        <p:spPr bwMode="auto">
          <a:xfrm>
            <a:off x="304800" y="2674947"/>
            <a:ext cx="3962400" cy="1692771"/>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
            </a:pPr>
            <a:r>
              <a:rPr lang="en-US" altLang="en-US" sz="2400" dirty="0">
                <a:solidFill>
                  <a:schemeClr val="accent2"/>
                </a:solidFill>
                <a:latin typeface="Calibri" pitchFamily="34" charset="0"/>
              </a:rPr>
              <a:t>Heuristic: </a:t>
            </a:r>
            <a:r>
              <a:rPr lang="en-US" altLang="en-US" sz="2400" dirty="0">
                <a:solidFill>
                  <a:srgbClr val="C00000"/>
                </a:solidFill>
                <a:latin typeface="Calibri" pitchFamily="34" charset="0"/>
              </a:rPr>
              <a:t>E(</a:t>
            </a:r>
            <a:r>
              <a:rPr lang="en-US" altLang="en-US" sz="2400" i="1" dirty="0">
                <a:solidFill>
                  <a:srgbClr val="C00000"/>
                </a:solidFill>
                <a:latin typeface="Calibri" pitchFamily="34" charset="0"/>
              </a:rPr>
              <a:t>n</a:t>
            </a:r>
            <a:r>
              <a:rPr lang="en-US" altLang="en-US" sz="2400" dirty="0">
                <a:solidFill>
                  <a:srgbClr val="C00000"/>
                </a:solidFill>
                <a:latin typeface="Calibri" pitchFamily="34" charset="0"/>
              </a:rPr>
              <a:t>) = M(</a:t>
            </a:r>
            <a:r>
              <a:rPr lang="en-US" altLang="en-US" sz="2400" i="1" dirty="0">
                <a:solidFill>
                  <a:srgbClr val="C00000"/>
                </a:solidFill>
                <a:latin typeface="Calibri" pitchFamily="34" charset="0"/>
              </a:rPr>
              <a:t>n</a:t>
            </a:r>
            <a:r>
              <a:rPr lang="en-US" altLang="en-US" sz="2400" dirty="0">
                <a:solidFill>
                  <a:srgbClr val="C00000"/>
                </a:solidFill>
                <a:latin typeface="Calibri" pitchFamily="34" charset="0"/>
              </a:rPr>
              <a:t>) – O(</a:t>
            </a:r>
            <a:r>
              <a:rPr lang="en-US" altLang="en-US" sz="2400" i="1" dirty="0">
                <a:solidFill>
                  <a:srgbClr val="C00000"/>
                </a:solidFill>
                <a:latin typeface="Calibri" pitchFamily="34" charset="0"/>
              </a:rPr>
              <a:t>n</a:t>
            </a:r>
            <a:r>
              <a:rPr lang="en-US" altLang="en-US" sz="2400" dirty="0">
                <a:solidFill>
                  <a:srgbClr val="C00000"/>
                </a:solidFill>
                <a:latin typeface="Calibri" pitchFamily="34" charset="0"/>
              </a:rPr>
              <a:t>)</a:t>
            </a:r>
          </a:p>
          <a:p>
            <a:pPr marL="742950" lvl="1" indent="-285750">
              <a:buFont typeface="Wingdings" panose="05000000000000000000" pitchFamily="2" charset="2"/>
              <a:buChar char="§"/>
            </a:pPr>
            <a:r>
              <a:rPr lang="en-US" altLang="en-US" sz="2000" dirty="0">
                <a:solidFill>
                  <a:srgbClr val="C00000"/>
                </a:solidFill>
                <a:latin typeface="Calibri" pitchFamily="34" charset="0"/>
              </a:rPr>
              <a:t>M(</a:t>
            </a:r>
            <a:r>
              <a:rPr lang="en-US" altLang="en-US" sz="2000" i="1" dirty="0">
                <a:solidFill>
                  <a:srgbClr val="C00000"/>
                </a:solidFill>
                <a:latin typeface="Calibri" pitchFamily="34" charset="0"/>
              </a:rPr>
              <a:t>n</a:t>
            </a:r>
            <a:r>
              <a:rPr lang="en-US" altLang="en-US" sz="2000" dirty="0">
                <a:solidFill>
                  <a:srgbClr val="C00000"/>
                </a:solidFill>
                <a:latin typeface="Calibri" pitchFamily="34" charset="0"/>
              </a:rPr>
              <a:t>)</a:t>
            </a:r>
            <a:r>
              <a:rPr lang="en-US" altLang="en-US" sz="2000" dirty="0">
                <a:solidFill>
                  <a:schemeClr val="accent2"/>
                </a:solidFill>
                <a:latin typeface="Calibri" pitchFamily="34" charset="0"/>
              </a:rPr>
              <a:t> = Total possible wining </a:t>
            </a:r>
          </a:p>
          <a:p>
            <a:pPr lvl="1"/>
            <a:r>
              <a:rPr lang="en-US" altLang="en-US" sz="2000" dirty="0">
                <a:solidFill>
                  <a:schemeClr val="accent2"/>
                </a:solidFill>
                <a:latin typeface="Calibri" pitchFamily="34" charset="0"/>
              </a:rPr>
              <a:t>                lines for MAX</a:t>
            </a:r>
          </a:p>
          <a:p>
            <a:pPr marL="742950" lvl="1" indent="-285750">
              <a:buFont typeface="Wingdings" panose="05000000000000000000" pitchFamily="2" charset="2"/>
              <a:buChar char="§"/>
            </a:pPr>
            <a:r>
              <a:rPr lang="en-US" altLang="en-US" sz="2000" dirty="0">
                <a:solidFill>
                  <a:srgbClr val="C00000"/>
                </a:solidFill>
                <a:latin typeface="Calibri" pitchFamily="34" charset="0"/>
              </a:rPr>
              <a:t>O(</a:t>
            </a:r>
            <a:r>
              <a:rPr lang="en-US" altLang="en-US" sz="2000" i="1" dirty="0">
                <a:solidFill>
                  <a:srgbClr val="C00000"/>
                </a:solidFill>
                <a:latin typeface="Calibri" pitchFamily="34" charset="0"/>
              </a:rPr>
              <a:t>n</a:t>
            </a:r>
            <a:r>
              <a:rPr lang="en-US" altLang="en-US" sz="2000" dirty="0">
                <a:solidFill>
                  <a:srgbClr val="C00000"/>
                </a:solidFill>
                <a:latin typeface="Calibri" pitchFamily="34" charset="0"/>
              </a:rPr>
              <a:t>)</a:t>
            </a:r>
            <a:r>
              <a:rPr lang="en-US" altLang="en-US" sz="2000" dirty="0">
                <a:solidFill>
                  <a:schemeClr val="accent2"/>
                </a:solidFill>
                <a:latin typeface="Calibri" pitchFamily="34" charset="0"/>
              </a:rPr>
              <a:t>  = Total possible wining </a:t>
            </a:r>
          </a:p>
          <a:p>
            <a:pPr lvl="1"/>
            <a:r>
              <a:rPr lang="en-US" altLang="en-US" sz="2000" dirty="0">
                <a:solidFill>
                  <a:schemeClr val="accent2"/>
                </a:solidFill>
                <a:latin typeface="Calibri" pitchFamily="34" charset="0"/>
              </a:rPr>
              <a:t>                 lines for the opponent</a:t>
            </a:r>
          </a:p>
        </p:txBody>
      </p:sp>
      <p:sp>
        <p:nvSpPr>
          <p:cNvPr id="399365" name="Rectangle 5">
            <a:extLst>
              <a:ext uri="{FF2B5EF4-FFF2-40B4-BE49-F238E27FC236}">
                <a16:creationId xmlns:a16="http://schemas.microsoft.com/office/drawing/2014/main" id="{D4A88D6B-2236-36F3-8451-EEC9A77A4FF3}"/>
              </a:ext>
            </a:extLst>
          </p:cNvPr>
          <p:cNvSpPr>
            <a:spLocks noGrp="1" noChangeArrowheads="1"/>
          </p:cNvSpPr>
          <p:nvPr>
            <p:ph type="title"/>
          </p:nvPr>
        </p:nvSpPr>
        <p:spPr/>
        <p:txBody>
          <a:bodyPr/>
          <a:lstStyle/>
          <a:p>
            <a:r>
              <a:rPr lang="en-US" altLang="en-US" dirty="0"/>
              <a:t>Example: A Heuristic for Tic-Tac-Toe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410" name="Picture 2">
            <a:extLst>
              <a:ext uri="{FF2B5EF4-FFF2-40B4-BE49-F238E27FC236}">
                <a16:creationId xmlns:a16="http://schemas.microsoft.com/office/drawing/2014/main" id="{16B2004E-BB38-E592-11A8-AF34F6148600}"/>
              </a:ext>
            </a:extLst>
          </p:cNvPr>
          <p:cNvPicPr>
            <a:picLocks noChangeAspect="1" noChangeArrowheads="1"/>
          </p:cNvPicPr>
          <p:nvPr/>
        </p:nvPicPr>
        <p:blipFill>
          <a:blip r:embed="rId3">
            <a:lum bright="-12000" contrast="30000"/>
            <a:extLst>
              <a:ext uri="{28A0092B-C50C-407E-A947-70E740481C1C}">
                <a14:useLocalDpi xmlns:a14="http://schemas.microsoft.com/office/drawing/2010/main" val="0"/>
              </a:ext>
            </a:extLst>
          </a:blip>
          <a:srcRect/>
          <a:stretch>
            <a:fillRect/>
          </a:stretch>
        </p:blipFill>
        <p:spPr bwMode="auto">
          <a:xfrm>
            <a:off x="1522391" y="1447800"/>
            <a:ext cx="899320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1412" name="Rectangle 4">
            <a:extLst>
              <a:ext uri="{FF2B5EF4-FFF2-40B4-BE49-F238E27FC236}">
                <a16:creationId xmlns:a16="http://schemas.microsoft.com/office/drawing/2014/main" id="{FE9588B6-8D57-FF9F-F853-E7B37BF224F1}"/>
              </a:ext>
            </a:extLst>
          </p:cNvPr>
          <p:cNvSpPr>
            <a:spLocks noGrp="1" noChangeArrowheads="1"/>
          </p:cNvSpPr>
          <p:nvPr>
            <p:ph type="title"/>
          </p:nvPr>
        </p:nvSpPr>
        <p:spPr/>
        <p:txBody>
          <a:bodyPr/>
          <a:lstStyle/>
          <a:p>
            <a:r>
              <a:rPr lang="en-US" altLang="en-US" dirty="0"/>
              <a:t>Example: 2-ply Minimax on Tic-Tac-Toe</a:t>
            </a:r>
          </a:p>
        </p:txBody>
      </p:sp>
      <p:sp>
        <p:nvSpPr>
          <p:cNvPr id="401411" name="Text Box 3">
            <a:extLst>
              <a:ext uri="{FF2B5EF4-FFF2-40B4-BE49-F238E27FC236}">
                <a16:creationId xmlns:a16="http://schemas.microsoft.com/office/drawing/2014/main" id="{B309FC86-DA88-3D3B-D812-6F9B14EF93BE}"/>
              </a:ext>
            </a:extLst>
          </p:cNvPr>
          <p:cNvSpPr txBox="1">
            <a:spLocks noChangeArrowheads="1"/>
          </p:cNvSpPr>
          <p:nvPr/>
        </p:nvSpPr>
        <p:spPr bwMode="auto">
          <a:xfrm>
            <a:off x="1250950" y="1117600"/>
            <a:ext cx="923290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en-GB" altLang="en-US" sz="2400" dirty="0">
                <a:solidFill>
                  <a:schemeClr val="accent2"/>
                </a:solidFill>
                <a:latin typeface="Calibri" pitchFamily="34" charset="0"/>
              </a:rPr>
              <a:t>Tic-Tac-Toe Tree at horizon 2 shows the backed up Minimax values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Rectangle 4">
            <a:extLst>
              <a:ext uri="{FF2B5EF4-FFF2-40B4-BE49-F238E27FC236}">
                <a16:creationId xmlns:a16="http://schemas.microsoft.com/office/drawing/2014/main" id="{7C8B712F-B11B-86B9-B5AE-501142F4CBA3}"/>
              </a:ext>
            </a:extLst>
          </p:cNvPr>
          <p:cNvSpPr>
            <a:spLocks noGrp="1" noChangeArrowheads="1"/>
          </p:cNvSpPr>
          <p:nvPr>
            <p:ph type="title"/>
          </p:nvPr>
        </p:nvSpPr>
        <p:spPr/>
        <p:txBody>
          <a:bodyPr/>
          <a:lstStyle/>
          <a:p>
            <a:r>
              <a:rPr lang="en-US" altLang="en-US" dirty="0"/>
              <a:t>Example: Tic-Tac-Toe (cont.)</a:t>
            </a:r>
          </a:p>
        </p:txBody>
      </p:sp>
      <p:pic>
        <p:nvPicPr>
          <p:cNvPr id="415750" name="Picture 6">
            <a:extLst>
              <a:ext uri="{FF2B5EF4-FFF2-40B4-BE49-F238E27FC236}">
                <a16:creationId xmlns:a16="http://schemas.microsoft.com/office/drawing/2014/main" id="{9CE331DC-F9E8-0A07-2EEF-AE68EAB959E0}"/>
              </a:ext>
            </a:extLst>
          </p:cNvPr>
          <p:cNvPicPr>
            <a:picLocks noGrp="1" noChangeAspect="1" noChangeArrowheads="1"/>
          </p:cNvPicPr>
          <p:nvPr>
            <p:ph idx="4294967295"/>
          </p:nvPr>
        </p:nvPicPr>
        <p:blipFill>
          <a:blip r:embed="rId3">
            <a:lum bright="-12000" contrast="24000"/>
            <a:extLst>
              <a:ext uri="{28A0092B-C50C-407E-A947-70E740481C1C}">
                <a14:useLocalDpi xmlns:a14="http://schemas.microsoft.com/office/drawing/2010/main" val="0"/>
              </a:ext>
            </a:extLst>
          </a:blip>
          <a:srcRect/>
          <a:stretch>
            <a:fillRect/>
          </a:stretch>
        </p:blipFill>
        <p:spPr>
          <a:xfrm>
            <a:off x="2667000" y="1117600"/>
            <a:ext cx="7259433" cy="5740400"/>
          </a:xfrm>
          <a:noFill/>
          <a:ln/>
        </p:spPr>
      </p:pic>
      <p:sp>
        <p:nvSpPr>
          <p:cNvPr id="415749" name="Text Box 5">
            <a:extLst>
              <a:ext uri="{FF2B5EF4-FFF2-40B4-BE49-F238E27FC236}">
                <a16:creationId xmlns:a16="http://schemas.microsoft.com/office/drawing/2014/main" id="{501A3F9B-8F7F-2CAB-A4CC-3CBB8B35FBD4}"/>
              </a:ext>
            </a:extLst>
          </p:cNvPr>
          <p:cNvSpPr txBox="1">
            <a:spLocks noChangeArrowheads="1"/>
          </p:cNvSpPr>
          <p:nvPr/>
        </p:nvSpPr>
        <p:spPr bwMode="auto">
          <a:xfrm>
            <a:off x="228600" y="1143540"/>
            <a:ext cx="2438400" cy="15696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GB" altLang="en-US" sz="2400" dirty="0">
                <a:solidFill>
                  <a:schemeClr val="accent2"/>
                </a:solidFill>
                <a:latin typeface="Calibri" pitchFamily="34" charset="0"/>
              </a:rPr>
              <a:t>2-ply Minimax applied to one of two possible MAX second moves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Rectangle 4">
            <a:extLst>
              <a:ext uri="{FF2B5EF4-FFF2-40B4-BE49-F238E27FC236}">
                <a16:creationId xmlns:a16="http://schemas.microsoft.com/office/drawing/2014/main" id="{9136B90D-213F-18FF-38FD-EFEB88FB44C7}"/>
              </a:ext>
            </a:extLst>
          </p:cNvPr>
          <p:cNvSpPr>
            <a:spLocks noGrp="1" noChangeArrowheads="1"/>
          </p:cNvSpPr>
          <p:nvPr>
            <p:ph type="title"/>
          </p:nvPr>
        </p:nvSpPr>
        <p:spPr/>
        <p:txBody>
          <a:bodyPr/>
          <a:lstStyle/>
          <a:p>
            <a:r>
              <a:rPr lang="en-US" altLang="en-US" dirty="0"/>
              <a:t>Example: Tic-Tac-Toe (cont.)</a:t>
            </a:r>
          </a:p>
        </p:txBody>
      </p:sp>
      <p:pic>
        <p:nvPicPr>
          <p:cNvPr id="418822" name="Picture 6">
            <a:extLst>
              <a:ext uri="{FF2B5EF4-FFF2-40B4-BE49-F238E27FC236}">
                <a16:creationId xmlns:a16="http://schemas.microsoft.com/office/drawing/2014/main" id="{740132B9-E44B-40E6-3BC2-4DD8972EF89A}"/>
              </a:ext>
            </a:extLst>
          </p:cNvPr>
          <p:cNvPicPr>
            <a:picLocks noGrp="1" noChangeAspect="1" noChangeArrowheads="1"/>
          </p:cNvPicPr>
          <p:nvPr>
            <p:ph idx="4294967295"/>
          </p:nvPr>
        </p:nvPicPr>
        <p:blipFill>
          <a:blip r:embed="rId3">
            <a:lum bright="-12000" contrast="24000"/>
            <a:extLst>
              <a:ext uri="{28A0092B-C50C-407E-A947-70E740481C1C}">
                <a14:useLocalDpi xmlns:a14="http://schemas.microsoft.com/office/drawing/2010/main" val="0"/>
              </a:ext>
            </a:extLst>
          </a:blip>
          <a:srcRect l="4982" t="2077" r="1660"/>
          <a:stretch>
            <a:fillRect/>
          </a:stretch>
        </p:blipFill>
        <p:spPr>
          <a:xfrm>
            <a:off x="2438400" y="1128949"/>
            <a:ext cx="7581492" cy="5652851"/>
          </a:xfrm>
          <a:noFill/>
          <a:ln/>
        </p:spPr>
      </p:pic>
      <p:sp>
        <p:nvSpPr>
          <p:cNvPr id="418821" name="Text Box 5">
            <a:extLst>
              <a:ext uri="{FF2B5EF4-FFF2-40B4-BE49-F238E27FC236}">
                <a16:creationId xmlns:a16="http://schemas.microsoft.com/office/drawing/2014/main" id="{06C7C202-0E8E-DCBE-08B0-1760F070F89A}"/>
              </a:ext>
            </a:extLst>
          </p:cNvPr>
          <p:cNvSpPr txBox="1">
            <a:spLocks noChangeArrowheads="1"/>
          </p:cNvSpPr>
          <p:nvPr/>
        </p:nvSpPr>
        <p:spPr bwMode="auto">
          <a:xfrm>
            <a:off x="152400" y="1219200"/>
            <a:ext cx="2665379" cy="15696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GB" altLang="en-US" sz="2400" dirty="0">
                <a:solidFill>
                  <a:schemeClr val="accent2"/>
                </a:solidFill>
                <a:latin typeface="Calibri" pitchFamily="34" charset="0"/>
              </a:rPr>
              <a:t>2-ply Minimax applied to X’s move near the end of the game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65" name="Rectangle 57">
            <a:extLst>
              <a:ext uri="{FF2B5EF4-FFF2-40B4-BE49-F238E27FC236}">
                <a16:creationId xmlns:a16="http://schemas.microsoft.com/office/drawing/2014/main" id="{F6DC4CA5-67D3-3297-A160-2C5D67611036}"/>
              </a:ext>
            </a:extLst>
          </p:cNvPr>
          <p:cNvSpPr>
            <a:spLocks noGrp="1" noChangeArrowheads="1"/>
          </p:cNvSpPr>
          <p:nvPr>
            <p:ph type="title"/>
          </p:nvPr>
        </p:nvSpPr>
        <p:spPr/>
        <p:txBody>
          <a:bodyPr/>
          <a:lstStyle/>
          <a:p>
            <a:r>
              <a:rPr lang="en-US" altLang="en-US" dirty="0"/>
              <a:t>Can we do better?</a:t>
            </a:r>
          </a:p>
        </p:txBody>
      </p:sp>
      <p:sp>
        <p:nvSpPr>
          <p:cNvPr id="324666" name="Rectangle 58">
            <a:extLst>
              <a:ext uri="{FF2B5EF4-FFF2-40B4-BE49-F238E27FC236}">
                <a16:creationId xmlns:a16="http://schemas.microsoft.com/office/drawing/2014/main" id="{0B90273B-EFA6-362A-AA1F-64E8A65511DD}"/>
              </a:ext>
            </a:extLst>
          </p:cNvPr>
          <p:cNvSpPr>
            <a:spLocks noGrp="1" noChangeArrowheads="1"/>
          </p:cNvSpPr>
          <p:nvPr>
            <p:ph type="body" idx="1"/>
          </p:nvPr>
        </p:nvSpPr>
        <p:spPr/>
        <p:txBody>
          <a:bodyPr/>
          <a:lstStyle/>
          <a:p>
            <a:r>
              <a:rPr lang="en-US" altLang="en-US" dirty="0"/>
              <a:t>Yes ! Much better !</a:t>
            </a:r>
          </a:p>
        </p:txBody>
      </p:sp>
      <p:grpSp>
        <p:nvGrpSpPr>
          <p:cNvPr id="324612" name="Group 4">
            <a:extLst>
              <a:ext uri="{FF2B5EF4-FFF2-40B4-BE49-F238E27FC236}">
                <a16:creationId xmlns:a16="http://schemas.microsoft.com/office/drawing/2014/main" id="{84532AB4-90F7-83D0-8283-0EF60A17576B}"/>
              </a:ext>
            </a:extLst>
          </p:cNvPr>
          <p:cNvGrpSpPr>
            <a:grpSpLocks/>
          </p:cNvGrpSpPr>
          <p:nvPr/>
        </p:nvGrpSpPr>
        <p:grpSpPr bwMode="auto">
          <a:xfrm>
            <a:off x="4038600" y="2057400"/>
            <a:ext cx="3810000" cy="3733800"/>
            <a:chOff x="1248" y="1584"/>
            <a:chExt cx="2400" cy="2352"/>
          </a:xfrm>
        </p:grpSpPr>
        <p:grpSp>
          <p:nvGrpSpPr>
            <p:cNvPr id="324613" name="Group 5">
              <a:extLst>
                <a:ext uri="{FF2B5EF4-FFF2-40B4-BE49-F238E27FC236}">
                  <a16:creationId xmlns:a16="http://schemas.microsoft.com/office/drawing/2014/main" id="{9333884A-17CD-6B04-2B35-5883E7E92579}"/>
                </a:ext>
              </a:extLst>
            </p:cNvPr>
            <p:cNvGrpSpPr>
              <a:grpSpLocks/>
            </p:cNvGrpSpPr>
            <p:nvPr/>
          </p:nvGrpSpPr>
          <p:grpSpPr bwMode="auto">
            <a:xfrm>
              <a:off x="1248" y="2688"/>
              <a:ext cx="192" cy="336"/>
              <a:chOff x="1248" y="2688"/>
              <a:chExt cx="192" cy="336"/>
            </a:xfrm>
          </p:grpSpPr>
          <p:sp>
            <p:nvSpPr>
              <p:cNvPr id="324614" name="Line 6">
                <a:extLst>
                  <a:ext uri="{FF2B5EF4-FFF2-40B4-BE49-F238E27FC236}">
                    <a16:creationId xmlns:a16="http://schemas.microsoft.com/office/drawing/2014/main" id="{3358A00A-9A2D-3C2B-B564-70F99CD94D9A}"/>
                  </a:ext>
                </a:extLst>
              </p:cNvPr>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15" name="Line 7">
                <a:extLst>
                  <a:ext uri="{FF2B5EF4-FFF2-40B4-BE49-F238E27FC236}">
                    <a16:creationId xmlns:a16="http://schemas.microsoft.com/office/drawing/2014/main" id="{1F0A10A3-CC41-8ACB-9149-3114F9FA94D0}"/>
                  </a:ext>
                </a:extLst>
              </p:cNvPr>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24616" name="Group 8">
              <a:extLst>
                <a:ext uri="{FF2B5EF4-FFF2-40B4-BE49-F238E27FC236}">
                  <a16:creationId xmlns:a16="http://schemas.microsoft.com/office/drawing/2014/main" id="{679F9F6B-157A-7442-D9F2-55F8E3FEAA89}"/>
                </a:ext>
              </a:extLst>
            </p:cNvPr>
            <p:cNvGrpSpPr>
              <a:grpSpLocks/>
            </p:cNvGrpSpPr>
            <p:nvPr/>
          </p:nvGrpSpPr>
          <p:grpSpPr bwMode="auto">
            <a:xfrm>
              <a:off x="1248" y="1584"/>
              <a:ext cx="2400" cy="2352"/>
              <a:chOff x="1248" y="1584"/>
              <a:chExt cx="2400" cy="2352"/>
            </a:xfrm>
          </p:grpSpPr>
          <p:grpSp>
            <p:nvGrpSpPr>
              <p:cNvPr id="324617" name="Group 9">
                <a:extLst>
                  <a:ext uri="{FF2B5EF4-FFF2-40B4-BE49-F238E27FC236}">
                    <a16:creationId xmlns:a16="http://schemas.microsoft.com/office/drawing/2014/main" id="{64ED4BE3-BF23-353F-8D79-64CF072CBF80}"/>
                  </a:ext>
                </a:extLst>
              </p:cNvPr>
              <p:cNvGrpSpPr>
                <a:grpSpLocks/>
              </p:cNvGrpSpPr>
              <p:nvPr/>
            </p:nvGrpSpPr>
            <p:grpSpPr bwMode="auto">
              <a:xfrm>
                <a:off x="1248" y="1584"/>
                <a:ext cx="2400" cy="2352"/>
                <a:chOff x="1248" y="1584"/>
                <a:chExt cx="2400" cy="2352"/>
              </a:xfrm>
            </p:grpSpPr>
            <p:sp>
              <p:nvSpPr>
                <p:cNvPr id="324618" name="Rectangle 10">
                  <a:extLst>
                    <a:ext uri="{FF2B5EF4-FFF2-40B4-BE49-F238E27FC236}">
                      <a16:creationId xmlns:a16="http://schemas.microsoft.com/office/drawing/2014/main" id="{770CC29D-CFC3-308D-A774-715B2F8810AE}"/>
                    </a:ext>
                  </a:extLst>
                </p:cNvPr>
                <p:cNvSpPr>
                  <a:spLocks noChangeArrowheads="1"/>
                </p:cNvSpPr>
                <p:nvPr/>
              </p:nvSpPr>
              <p:spPr bwMode="auto">
                <a:xfrm>
                  <a:off x="2400" y="1584"/>
                  <a:ext cx="192" cy="192"/>
                </a:xfrm>
                <a:prstGeom prst="triangle">
                  <a:avLst/>
                </a:pr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24619" name="Group 11">
                  <a:extLst>
                    <a:ext uri="{FF2B5EF4-FFF2-40B4-BE49-F238E27FC236}">
                      <a16:creationId xmlns:a16="http://schemas.microsoft.com/office/drawing/2014/main" id="{8C85B9E2-4C78-8C1E-01DC-BB21F3BF8593}"/>
                    </a:ext>
                  </a:extLst>
                </p:cNvPr>
                <p:cNvGrpSpPr>
                  <a:grpSpLocks/>
                </p:cNvGrpSpPr>
                <p:nvPr/>
              </p:nvGrpSpPr>
              <p:grpSpPr bwMode="auto">
                <a:xfrm>
                  <a:off x="1248" y="2496"/>
                  <a:ext cx="2400" cy="192"/>
                  <a:chOff x="1248" y="2304"/>
                  <a:chExt cx="2400" cy="192"/>
                </a:xfrm>
              </p:grpSpPr>
              <p:grpSp>
                <p:nvGrpSpPr>
                  <p:cNvPr id="324620" name="Group 12">
                    <a:extLst>
                      <a:ext uri="{FF2B5EF4-FFF2-40B4-BE49-F238E27FC236}">
                        <a16:creationId xmlns:a16="http://schemas.microsoft.com/office/drawing/2014/main" id="{CCAF2F28-C2A2-2B1E-16B4-124982A74E79}"/>
                      </a:ext>
                    </a:extLst>
                  </p:cNvPr>
                  <p:cNvGrpSpPr>
                    <a:grpSpLocks/>
                  </p:cNvGrpSpPr>
                  <p:nvPr/>
                </p:nvGrpSpPr>
                <p:grpSpPr bwMode="auto">
                  <a:xfrm>
                    <a:off x="1248" y="2304"/>
                    <a:ext cx="1680" cy="192"/>
                    <a:chOff x="1584" y="2688"/>
                    <a:chExt cx="1680" cy="192"/>
                  </a:xfrm>
                </p:grpSpPr>
                <p:sp>
                  <p:nvSpPr>
                    <p:cNvPr id="324621" name="Rectangle 13">
                      <a:extLst>
                        <a:ext uri="{FF2B5EF4-FFF2-40B4-BE49-F238E27FC236}">
                          <a16:creationId xmlns:a16="http://schemas.microsoft.com/office/drawing/2014/main" id="{53E39170-33EC-83D0-6221-CF52E70B3AB5}"/>
                        </a:ext>
                      </a:extLst>
                    </p:cNvPr>
                    <p:cNvSpPr>
                      <a:spLocks noChangeArrowheads="1"/>
                    </p:cNvSpPr>
                    <p:nvPr/>
                  </p:nvSpPr>
                  <p:spPr bwMode="auto">
                    <a:xfrm>
                      <a:off x="1584" y="2688"/>
                      <a:ext cx="192" cy="192"/>
                    </a:xfrm>
                    <a:prstGeom prst="flowChartMerg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22" name="Rectangle 14">
                      <a:extLst>
                        <a:ext uri="{FF2B5EF4-FFF2-40B4-BE49-F238E27FC236}">
                          <a16:creationId xmlns:a16="http://schemas.microsoft.com/office/drawing/2014/main" id="{3536DBA5-E142-B374-D7E6-5A0331C81637}"/>
                        </a:ext>
                      </a:extLst>
                    </p:cNvPr>
                    <p:cNvSpPr>
                      <a:spLocks noChangeArrowheads="1"/>
                    </p:cNvSpPr>
                    <p:nvPr/>
                  </p:nvSpPr>
                  <p:spPr bwMode="auto">
                    <a:xfrm>
                      <a:off x="2352" y="2688"/>
                      <a:ext cx="192" cy="192"/>
                    </a:xfrm>
                    <a:prstGeom prst="flowChartMerg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23" name="Rectangle 15">
                      <a:extLst>
                        <a:ext uri="{FF2B5EF4-FFF2-40B4-BE49-F238E27FC236}">
                          <a16:creationId xmlns:a16="http://schemas.microsoft.com/office/drawing/2014/main" id="{84132B6E-0BB7-1F70-D792-FBD1B0EE71A3}"/>
                        </a:ext>
                      </a:extLst>
                    </p:cNvPr>
                    <p:cNvSpPr>
                      <a:spLocks noChangeArrowheads="1"/>
                    </p:cNvSpPr>
                    <p:nvPr/>
                  </p:nvSpPr>
                  <p:spPr bwMode="auto">
                    <a:xfrm>
                      <a:off x="3072" y="2688"/>
                      <a:ext cx="192" cy="192"/>
                    </a:xfrm>
                    <a:prstGeom prst="flowChartMerg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4624" name="Rectangle 16">
                    <a:extLst>
                      <a:ext uri="{FF2B5EF4-FFF2-40B4-BE49-F238E27FC236}">
                        <a16:creationId xmlns:a16="http://schemas.microsoft.com/office/drawing/2014/main" id="{AAE84516-EF51-CEFF-85E9-0A73E477CD9B}"/>
                      </a:ext>
                    </a:extLst>
                  </p:cNvPr>
                  <p:cNvSpPr>
                    <a:spLocks noChangeArrowheads="1"/>
                  </p:cNvSpPr>
                  <p:nvPr/>
                </p:nvSpPr>
                <p:spPr bwMode="auto">
                  <a:xfrm>
                    <a:off x="3456" y="2304"/>
                    <a:ext cx="192" cy="192"/>
                  </a:xfrm>
                  <a:prstGeom prst="flowChartMerg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25" name="Group 17">
                  <a:extLst>
                    <a:ext uri="{FF2B5EF4-FFF2-40B4-BE49-F238E27FC236}">
                      <a16:creationId xmlns:a16="http://schemas.microsoft.com/office/drawing/2014/main" id="{44D53FDB-F27D-D90D-9443-7EDA580CF6B8}"/>
                    </a:ext>
                  </a:extLst>
                </p:cNvPr>
                <p:cNvGrpSpPr>
                  <a:grpSpLocks/>
                </p:cNvGrpSpPr>
                <p:nvPr/>
              </p:nvGrpSpPr>
              <p:grpSpPr bwMode="auto">
                <a:xfrm>
                  <a:off x="1536" y="3408"/>
                  <a:ext cx="1152" cy="192"/>
                  <a:chOff x="2064" y="3312"/>
                  <a:chExt cx="1152" cy="192"/>
                </a:xfrm>
              </p:grpSpPr>
              <p:sp>
                <p:nvSpPr>
                  <p:cNvPr id="324626" name="Rectangle 18">
                    <a:extLst>
                      <a:ext uri="{FF2B5EF4-FFF2-40B4-BE49-F238E27FC236}">
                        <a16:creationId xmlns:a16="http://schemas.microsoft.com/office/drawing/2014/main" id="{D6A00B10-FFA8-D121-7C8A-8C0A4C91A893}"/>
                      </a:ext>
                    </a:extLst>
                  </p:cNvPr>
                  <p:cNvSpPr>
                    <a:spLocks noChangeArrowheads="1"/>
                  </p:cNvSpPr>
                  <p:nvPr/>
                </p:nvSpPr>
                <p:spPr bwMode="auto">
                  <a:xfrm>
                    <a:off x="2064" y="3312"/>
                    <a:ext cx="192" cy="192"/>
                  </a:xfrm>
                  <a:prstGeom prst="triangle">
                    <a:avLst/>
                  </a:pr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27" name="Rectangle 19">
                    <a:extLst>
                      <a:ext uri="{FF2B5EF4-FFF2-40B4-BE49-F238E27FC236}">
                        <a16:creationId xmlns:a16="http://schemas.microsoft.com/office/drawing/2014/main" id="{1D67929E-B0EA-4335-B94A-AD15965179A7}"/>
                      </a:ext>
                    </a:extLst>
                  </p:cNvPr>
                  <p:cNvSpPr>
                    <a:spLocks noChangeArrowheads="1"/>
                  </p:cNvSpPr>
                  <p:nvPr/>
                </p:nvSpPr>
                <p:spPr bwMode="auto">
                  <a:xfrm>
                    <a:off x="2544" y="3312"/>
                    <a:ext cx="192" cy="192"/>
                  </a:xfrm>
                  <a:prstGeom prst="triangle">
                    <a:avLst/>
                  </a:pr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28" name="Rectangle 20">
                    <a:extLst>
                      <a:ext uri="{FF2B5EF4-FFF2-40B4-BE49-F238E27FC236}">
                        <a16:creationId xmlns:a16="http://schemas.microsoft.com/office/drawing/2014/main" id="{47A59303-E0DD-EFE9-EB0A-54BDC5D7B5DD}"/>
                      </a:ext>
                    </a:extLst>
                  </p:cNvPr>
                  <p:cNvSpPr>
                    <a:spLocks noChangeArrowheads="1"/>
                  </p:cNvSpPr>
                  <p:nvPr/>
                </p:nvSpPr>
                <p:spPr bwMode="auto">
                  <a:xfrm>
                    <a:off x="3024" y="3312"/>
                    <a:ext cx="192" cy="192"/>
                  </a:xfrm>
                  <a:prstGeom prst="triangle">
                    <a:avLst/>
                  </a:pr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4629" name="Line 21">
                  <a:extLst>
                    <a:ext uri="{FF2B5EF4-FFF2-40B4-BE49-F238E27FC236}">
                      <a16:creationId xmlns:a16="http://schemas.microsoft.com/office/drawing/2014/main" id="{93DAD57D-73DE-5E81-658D-1843C0899BFF}"/>
                    </a:ext>
                  </a:extLst>
                </p:cNvPr>
                <p:cNvSpPr>
                  <a:spLocks noChangeShapeType="1"/>
                </p:cNvSpPr>
                <p:nvPr/>
              </p:nvSpPr>
              <p:spPr bwMode="auto">
                <a:xfrm flipH="1">
                  <a:off x="1344" y="1776"/>
                  <a:ext cx="115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0" name="Line 22">
                  <a:extLst>
                    <a:ext uri="{FF2B5EF4-FFF2-40B4-BE49-F238E27FC236}">
                      <a16:creationId xmlns:a16="http://schemas.microsoft.com/office/drawing/2014/main" id="{D9F8210E-90E6-1D77-3B92-5238D5EC1613}"/>
                    </a:ext>
                  </a:extLst>
                </p:cNvPr>
                <p:cNvSpPr>
                  <a:spLocks noChangeShapeType="1"/>
                </p:cNvSpPr>
                <p:nvPr/>
              </p:nvSpPr>
              <p:spPr bwMode="auto">
                <a:xfrm flipH="1">
                  <a:off x="2112" y="1776"/>
                  <a:ext cx="384"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1" name="Line 23">
                  <a:extLst>
                    <a:ext uri="{FF2B5EF4-FFF2-40B4-BE49-F238E27FC236}">
                      <a16:creationId xmlns:a16="http://schemas.microsoft.com/office/drawing/2014/main" id="{D5E1C1CA-F10D-0B7D-9E94-6519F01AB31D}"/>
                    </a:ext>
                  </a:extLst>
                </p:cNvPr>
                <p:cNvSpPr>
                  <a:spLocks noChangeShapeType="1"/>
                </p:cNvSpPr>
                <p:nvPr/>
              </p:nvSpPr>
              <p:spPr bwMode="auto">
                <a:xfrm>
                  <a:off x="2496" y="1776"/>
                  <a:ext cx="336"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2" name="Line 24">
                  <a:extLst>
                    <a:ext uri="{FF2B5EF4-FFF2-40B4-BE49-F238E27FC236}">
                      <a16:creationId xmlns:a16="http://schemas.microsoft.com/office/drawing/2014/main" id="{35355419-C7D8-5C7D-D7AA-AAB87BD1823B}"/>
                    </a:ext>
                  </a:extLst>
                </p:cNvPr>
                <p:cNvSpPr>
                  <a:spLocks noChangeShapeType="1"/>
                </p:cNvSpPr>
                <p:nvPr/>
              </p:nvSpPr>
              <p:spPr bwMode="auto">
                <a:xfrm>
                  <a:off x="2496" y="1776"/>
                  <a:ext cx="1056"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3" name="Line 25">
                  <a:extLst>
                    <a:ext uri="{FF2B5EF4-FFF2-40B4-BE49-F238E27FC236}">
                      <a16:creationId xmlns:a16="http://schemas.microsoft.com/office/drawing/2014/main" id="{DE1E145E-66BB-BFE1-2B76-8833498BFD33}"/>
                    </a:ext>
                  </a:extLst>
                </p:cNvPr>
                <p:cNvSpPr>
                  <a:spLocks noChangeShapeType="1"/>
                </p:cNvSpPr>
                <p:nvPr/>
              </p:nvSpPr>
              <p:spPr bwMode="auto">
                <a:xfrm flipH="1">
                  <a:off x="1632" y="2688"/>
                  <a:ext cx="48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4" name="Line 26">
                  <a:extLst>
                    <a:ext uri="{FF2B5EF4-FFF2-40B4-BE49-F238E27FC236}">
                      <a16:creationId xmlns:a16="http://schemas.microsoft.com/office/drawing/2014/main" id="{17026C49-9AA4-A3BD-B83E-F3E7EFC4E465}"/>
                    </a:ext>
                  </a:extLst>
                </p:cNvPr>
                <p:cNvSpPr>
                  <a:spLocks noChangeShapeType="1"/>
                </p:cNvSpPr>
                <p:nvPr/>
              </p:nvSpPr>
              <p:spPr bwMode="auto">
                <a:xfrm>
                  <a:off x="2112" y="2688"/>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5" name="Line 27">
                  <a:extLst>
                    <a:ext uri="{FF2B5EF4-FFF2-40B4-BE49-F238E27FC236}">
                      <a16:creationId xmlns:a16="http://schemas.microsoft.com/office/drawing/2014/main" id="{C3428A03-696E-7164-B8D6-59F72748197A}"/>
                    </a:ext>
                  </a:extLst>
                </p:cNvPr>
                <p:cNvSpPr>
                  <a:spLocks noChangeShapeType="1"/>
                </p:cNvSpPr>
                <p:nvPr/>
              </p:nvSpPr>
              <p:spPr bwMode="auto">
                <a:xfrm>
                  <a:off x="2112" y="2688"/>
                  <a:ext cx="48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24636" name="Group 28">
                  <a:extLst>
                    <a:ext uri="{FF2B5EF4-FFF2-40B4-BE49-F238E27FC236}">
                      <a16:creationId xmlns:a16="http://schemas.microsoft.com/office/drawing/2014/main" id="{493F6D67-AB96-6508-7D5B-06D4DE16010E}"/>
                    </a:ext>
                  </a:extLst>
                </p:cNvPr>
                <p:cNvGrpSpPr>
                  <a:grpSpLocks/>
                </p:cNvGrpSpPr>
                <p:nvPr/>
              </p:nvGrpSpPr>
              <p:grpSpPr bwMode="auto">
                <a:xfrm>
                  <a:off x="1536" y="3600"/>
                  <a:ext cx="192" cy="336"/>
                  <a:chOff x="1248" y="2688"/>
                  <a:chExt cx="192" cy="336"/>
                </a:xfrm>
              </p:grpSpPr>
              <p:sp>
                <p:nvSpPr>
                  <p:cNvPr id="324637" name="Line 29">
                    <a:extLst>
                      <a:ext uri="{FF2B5EF4-FFF2-40B4-BE49-F238E27FC236}">
                        <a16:creationId xmlns:a16="http://schemas.microsoft.com/office/drawing/2014/main" id="{FC98354E-4918-6BE9-36A3-B5C9D348F899}"/>
                      </a:ext>
                    </a:extLst>
                  </p:cNvPr>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38" name="Line 30">
                    <a:extLst>
                      <a:ext uri="{FF2B5EF4-FFF2-40B4-BE49-F238E27FC236}">
                        <a16:creationId xmlns:a16="http://schemas.microsoft.com/office/drawing/2014/main" id="{02334FC9-34EC-8033-7E9E-37B6B7C8EC9A}"/>
                      </a:ext>
                    </a:extLst>
                  </p:cNvPr>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324639" name="Group 31">
                <a:extLst>
                  <a:ext uri="{FF2B5EF4-FFF2-40B4-BE49-F238E27FC236}">
                    <a16:creationId xmlns:a16="http://schemas.microsoft.com/office/drawing/2014/main" id="{39AA860A-D9C9-CDE5-F51B-111B4D3B9F12}"/>
                  </a:ext>
                </a:extLst>
              </p:cNvPr>
              <p:cNvGrpSpPr>
                <a:grpSpLocks/>
              </p:cNvGrpSpPr>
              <p:nvPr/>
            </p:nvGrpSpPr>
            <p:grpSpPr bwMode="auto">
              <a:xfrm>
                <a:off x="2496" y="3600"/>
                <a:ext cx="192" cy="336"/>
                <a:chOff x="1248" y="2688"/>
                <a:chExt cx="192" cy="336"/>
              </a:xfrm>
            </p:grpSpPr>
            <p:sp>
              <p:nvSpPr>
                <p:cNvPr id="324640" name="Line 32">
                  <a:extLst>
                    <a:ext uri="{FF2B5EF4-FFF2-40B4-BE49-F238E27FC236}">
                      <a16:creationId xmlns:a16="http://schemas.microsoft.com/office/drawing/2014/main" id="{A9D8DD9D-3084-3889-B46A-369403648DA6}"/>
                    </a:ext>
                  </a:extLst>
                </p:cNvPr>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41" name="Line 33">
                  <a:extLst>
                    <a:ext uri="{FF2B5EF4-FFF2-40B4-BE49-F238E27FC236}">
                      <a16:creationId xmlns:a16="http://schemas.microsoft.com/office/drawing/2014/main" id="{9D882D98-8083-1369-2920-B789C2C55AD8}"/>
                    </a:ext>
                  </a:extLst>
                </p:cNvPr>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24642" name="Group 34">
                <a:extLst>
                  <a:ext uri="{FF2B5EF4-FFF2-40B4-BE49-F238E27FC236}">
                    <a16:creationId xmlns:a16="http://schemas.microsoft.com/office/drawing/2014/main" id="{1BE05473-AB93-CDDC-6742-918ABA4481D4}"/>
                  </a:ext>
                </a:extLst>
              </p:cNvPr>
              <p:cNvGrpSpPr>
                <a:grpSpLocks/>
              </p:cNvGrpSpPr>
              <p:nvPr/>
            </p:nvGrpSpPr>
            <p:grpSpPr bwMode="auto">
              <a:xfrm>
                <a:off x="2016" y="3600"/>
                <a:ext cx="192" cy="336"/>
                <a:chOff x="1248" y="2688"/>
                <a:chExt cx="192" cy="336"/>
              </a:xfrm>
            </p:grpSpPr>
            <p:sp>
              <p:nvSpPr>
                <p:cNvPr id="324643" name="Line 35">
                  <a:extLst>
                    <a:ext uri="{FF2B5EF4-FFF2-40B4-BE49-F238E27FC236}">
                      <a16:creationId xmlns:a16="http://schemas.microsoft.com/office/drawing/2014/main" id="{56F7B5F3-586C-510E-CC20-3A09DA5B1D3B}"/>
                    </a:ext>
                  </a:extLst>
                </p:cNvPr>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44" name="Line 36">
                  <a:extLst>
                    <a:ext uri="{FF2B5EF4-FFF2-40B4-BE49-F238E27FC236}">
                      <a16:creationId xmlns:a16="http://schemas.microsoft.com/office/drawing/2014/main" id="{9244C834-25C7-CF02-9A56-571AE77FFF27}"/>
                    </a:ext>
                  </a:extLst>
                </p:cNvPr>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324645" name="Text Box 37">
            <a:extLst>
              <a:ext uri="{FF2B5EF4-FFF2-40B4-BE49-F238E27FC236}">
                <a16:creationId xmlns:a16="http://schemas.microsoft.com/office/drawing/2014/main" id="{7427FB53-9CD5-7440-4EFD-C6D5324022C2}"/>
              </a:ext>
            </a:extLst>
          </p:cNvPr>
          <p:cNvSpPr txBox="1">
            <a:spLocks noChangeArrowheads="1"/>
          </p:cNvSpPr>
          <p:nvPr/>
        </p:nvSpPr>
        <p:spPr bwMode="auto">
          <a:xfrm>
            <a:off x="3756025" y="3505200"/>
            <a:ext cx="33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solidFill>
                  <a:srgbClr val="FF3300"/>
                </a:solidFill>
                <a:latin typeface="Comic Sans MS" panose="030F0702030302020204" pitchFamily="66" charset="0"/>
                <a:cs typeface="Arial" panose="020B0604020202020204" pitchFamily="34" charset="0"/>
              </a:rPr>
              <a:t>3</a:t>
            </a:r>
          </a:p>
        </p:txBody>
      </p:sp>
      <p:sp>
        <p:nvSpPr>
          <p:cNvPr id="324646" name="Text Box 38">
            <a:extLst>
              <a:ext uri="{FF2B5EF4-FFF2-40B4-BE49-F238E27FC236}">
                <a16:creationId xmlns:a16="http://schemas.microsoft.com/office/drawing/2014/main" id="{FA9D731F-3542-594B-6854-410177F7180C}"/>
              </a:ext>
            </a:extLst>
          </p:cNvPr>
          <p:cNvSpPr txBox="1">
            <a:spLocks noChangeArrowheads="1"/>
          </p:cNvSpPr>
          <p:nvPr/>
        </p:nvSpPr>
        <p:spPr bwMode="auto">
          <a:xfrm>
            <a:off x="4114800" y="4876800"/>
            <a:ext cx="4048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solidFill>
                  <a:srgbClr val="3333FF"/>
                </a:solidFill>
                <a:latin typeface="Comic Sans MS" panose="030F0702030302020204" pitchFamily="66" charset="0"/>
                <a:cs typeface="Arial" panose="020B0604020202020204" pitchFamily="34" charset="0"/>
              </a:rPr>
              <a:t>-1</a:t>
            </a:r>
          </a:p>
        </p:txBody>
      </p:sp>
      <p:grpSp>
        <p:nvGrpSpPr>
          <p:cNvPr id="324647" name="Group 39">
            <a:extLst>
              <a:ext uri="{FF2B5EF4-FFF2-40B4-BE49-F238E27FC236}">
                <a16:creationId xmlns:a16="http://schemas.microsoft.com/office/drawing/2014/main" id="{204862E2-17F3-EC09-0F22-A29A04890A7E}"/>
              </a:ext>
            </a:extLst>
          </p:cNvPr>
          <p:cNvGrpSpPr>
            <a:grpSpLocks/>
          </p:cNvGrpSpPr>
          <p:nvPr/>
        </p:nvGrpSpPr>
        <p:grpSpPr bwMode="auto">
          <a:xfrm>
            <a:off x="5257800" y="4267200"/>
            <a:ext cx="2362200" cy="461963"/>
            <a:chOff x="2016" y="2976"/>
            <a:chExt cx="1488" cy="291"/>
          </a:xfrm>
        </p:grpSpPr>
        <p:grpSp>
          <p:nvGrpSpPr>
            <p:cNvPr id="324648" name="Group 40">
              <a:extLst>
                <a:ext uri="{FF2B5EF4-FFF2-40B4-BE49-F238E27FC236}">
                  <a16:creationId xmlns:a16="http://schemas.microsoft.com/office/drawing/2014/main" id="{DD434AE5-CA0A-D296-444E-F6E97F07EC23}"/>
                </a:ext>
              </a:extLst>
            </p:cNvPr>
            <p:cNvGrpSpPr>
              <a:grpSpLocks/>
            </p:cNvGrpSpPr>
            <p:nvPr/>
          </p:nvGrpSpPr>
          <p:grpSpPr bwMode="auto">
            <a:xfrm>
              <a:off x="2016" y="3072"/>
              <a:ext cx="192" cy="144"/>
              <a:chOff x="3936" y="3216"/>
              <a:chExt cx="192" cy="144"/>
            </a:xfrm>
          </p:grpSpPr>
          <p:sp>
            <p:nvSpPr>
              <p:cNvPr id="324649" name="Line 41">
                <a:extLst>
                  <a:ext uri="{FF2B5EF4-FFF2-40B4-BE49-F238E27FC236}">
                    <a16:creationId xmlns:a16="http://schemas.microsoft.com/office/drawing/2014/main" id="{CF4AEFF5-0C97-CA04-EF9D-23AB669E4C34}"/>
                  </a:ext>
                </a:extLst>
              </p:cNvPr>
              <p:cNvSpPr>
                <a:spLocks noChangeShapeType="1"/>
              </p:cNvSpPr>
              <p:nvPr/>
            </p:nvSpPr>
            <p:spPr bwMode="auto">
              <a:xfrm>
                <a:off x="3936" y="3216"/>
                <a:ext cx="192" cy="144"/>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50" name="Line 42">
                <a:extLst>
                  <a:ext uri="{FF2B5EF4-FFF2-40B4-BE49-F238E27FC236}">
                    <a16:creationId xmlns:a16="http://schemas.microsoft.com/office/drawing/2014/main" id="{E22BCAE8-1D3D-589E-EAC4-126236F29EBC}"/>
                  </a:ext>
                </a:extLst>
              </p:cNvPr>
              <p:cNvSpPr>
                <a:spLocks noChangeShapeType="1"/>
              </p:cNvSpPr>
              <p:nvPr/>
            </p:nvSpPr>
            <p:spPr bwMode="auto">
              <a:xfrm flipH="1">
                <a:off x="3936" y="3216"/>
                <a:ext cx="192" cy="144"/>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24651" name="Group 43">
              <a:extLst>
                <a:ext uri="{FF2B5EF4-FFF2-40B4-BE49-F238E27FC236}">
                  <a16:creationId xmlns:a16="http://schemas.microsoft.com/office/drawing/2014/main" id="{988881B0-6B48-D1A4-C0F8-005BA89D7D85}"/>
                </a:ext>
              </a:extLst>
            </p:cNvPr>
            <p:cNvGrpSpPr>
              <a:grpSpLocks/>
            </p:cNvGrpSpPr>
            <p:nvPr/>
          </p:nvGrpSpPr>
          <p:grpSpPr bwMode="auto">
            <a:xfrm>
              <a:off x="2313" y="3069"/>
              <a:ext cx="192" cy="144"/>
              <a:chOff x="3936" y="3216"/>
              <a:chExt cx="192" cy="144"/>
            </a:xfrm>
          </p:grpSpPr>
          <p:sp>
            <p:nvSpPr>
              <p:cNvPr id="324652" name="Line 44">
                <a:extLst>
                  <a:ext uri="{FF2B5EF4-FFF2-40B4-BE49-F238E27FC236}">
                    <a16:creationId xmlns:a16="http://schemas.microsoft.com/office/drawing/2014/main" id="{35D60E7B-5719-FD05-2157-589CFD922402}"/>
                  </a:ext>
                </a:extLst>
              </p:cNvPr>
              <p:cNvSpPr>
                <a:spLocks noChangeShapeType="1"/>
              </p:cNvSpPr>
              <p:nvPr/>
            </p:nvSpPr>
            <p:spPr bwMode="auto">
              <a:xfrm>
                <a:off x="3936" y="3216"/>
                <a:ext cx="192" cy="144"/>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4653" name="Line 45">
                <a:extLst>
                  <a:ext uri="{FF2B5EF4-FFF2-40B4-BE49-F238E27FC236}">
                    <a16:creationId xmlns:a16="http://schemas.microsoft.com/office/drawing/2014/main" id="{5C28581F-D467-F3BD-B5C8-5ED3A6F7AC91}"/>
                  </a:ext>
                </a:extLst>
              </p:cNvPr>
              <p:cNvSpPr>
                <a:spLocks noChangeShapeType="1"/>
              </p:cNvSpPr>
              <p:nvPr/>
            </p:nvSpPr>
            <p:spPr bwMode="auto">
              <a:xfrm flipH="1">
                <a:off x="3936" y="3216"/>
                <a:ext cx="192" cy="144"/>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324654" name="Text Box 46">
              <a:extLst>
                <a:ext uri="{FF2B5EF4-FFF2-40B4-BE49-F238E27FC236}">
                  <a16:creationId xmlns:a16="http://schemas.microsoft.com/office/drawing/2014/main" id="{1FDB9734-56D9-DBFB-1CFE-A2AB6F0F1AA1}"/>
                </a:ext>
              </a:extLst>
            </p:cNvPr>
            <p:cNvSpPr txBox="1">
              <a:spLocks noChangeArrowheads="1"/>
            </p:cNvSpPr>
            <p:nvPr/>
          </p:nvSpPr>
          <p:spPr bwMode="auto">
            <a:xfrm>
              <a:off x="2592" y="297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solidFill>
                    <a:srgbClr val="D60093"/>
                  </a:solidFill>
                  <a:latin typeface="Comic Sans MS" panose="030F0702030302020204" pitchFamily="66" charset="0"/>
                  <a:cs typeface="Arial" panose="020B0604020202020204" pitchFamily="34" charset="0"/>
                  <a:sym typeface="Symbol" panose="05050102010706020507" pitchFamily="18" charset="2"/>
                </a:rPr>
                <a:t> </a:t>
              </a:r>
              <a:r>
                <a:rPr lang="en-US" altLang="en-US" sz="2400" dirty="0">
                  <a:solidFill>
                    <a:srgbClr val="C00000"/>
                  </a:solidFill>
                  <a:latin typeface="Calibri" pitchFamily="34" charset="0"/>
                </a:rPr>
                <a:t>Pruning</a:t>
              </a:r>
            </a:p>
          </p:txBody>
        </p:sp>
      </p:grpSp>
      <p:grpSp>
        <p:nvGrpSpPr>
          <p:cNvPr id="324655" name="Group 47">
            <a:extLst>
              <a:ext uri="{FF2B5EF4-FFF2-40B4-BE49-F238E27FC236}">
                <a16:creationId xmlns:a16="http://schemas.microsoft.com/office/drawing/2014/main" id="{0EE2C9B3-D1B5-647E-ABD9-84342C208FE5}"/>
              </a:ext>
            </a:extLst>
          </p:cNvPr>
          <p:cNvGrpSpPr>
            <a:grpSpLocks/>
          </p:cNvGrpSpPr>
          <p:nvPr/>
        </p:nvGrpSpPr>
        <p:grpSpPr bwMode="auto">
          <a:xfrm>
            <a:off x="4419601" y="3505200"/>
            <a:ext cx="914401" cy="1371600"/>
            <a:chOff x="1440" y="2496"/>
            <a:chExt cx="576" cy="864"/>
          </a:xfrm>
        </p:grpSpPr>
        <p:sp>
          <p:nvSpPr>
            <p:cNvPr id="324656" name="Text Box 48">
              <a:extLst>
                <a:ext uri="{FF2B5EF4-FFF2-40B4-BE49-F238E27FC236}">
                  <a16:creationId xmlns:a16="http://schemas.microsoft.com/office/drawing/2014/main" id="{7B173CFC-B7BA-F35E-8AA7-D15238902BB8}"/>
                </a:ext>
              </a:extLst>
            </p:cNvPr>
            <p:cNvSpPr txBox="1">
              <a:spLocks noChangeArrowheads="1"/>
            </p:cNvSpPr>
            <p:nvPr/>
          </p:nvSpPr>
          <p:spPr bwMode="auto">
            <a:xfrm>
              <a:off x="1625" y="2496"/>
              <a:ext cx="3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b="1" dirty="0">
                  <a:solidFill>
                    <a:srgbClr val="FF3300"/>
                  </a:solidFill>
                  <a:latin typeface="Comic Sans MS" panose="030F0702030302020204" pitchFamily="66" charset="0"/>
                  <a:cs typeface="Arial" panose="020B0604020202020204" pitchFamily="34" charset="0"/>
                  <a:sym typeface="Symbol" panose="05050102010706020507" pitchFamily="18" charset="2"/>
                </a:rPr>
                <a:t></a:t>
              </a:r>
              <a:r>
                <a:rPr lang="en-US" altLang="en-US" sz="2000" dirty="0">
                  <a:solidFill>
                    <a:srgbClr val="FF3300"/>
                  </a:solidFill>
                  <a:latin typeface="Comic Sans MS" panose="030F0702030302020204" pitchFamily="66" charset="0"/>
                  <a:cs typeface="Arial" panose="020B0604020202020204" pitchFamily="34" charset="0"/>
                  <a:sym typeface="Symbol" panose="05050102010706020507" pitchFamily="18" charset="2"/>
                </a:rPr>
                <a:t> </a:t>
              </a:r>
              <a:r>
                <a:rPr lang="en-US" altLang="en-US" sz="2000" dirty="0">
                  <a:solidFill>
                    <a:srgbClr val="FF3300"/>
                  </a:solidFill>
                  <a:latin typeface="Comic Sans MS" panose="030F0702030302020204" pitchFamily="66" charset="0"/>
                  <a:cs typeface="Arial" panose="020B0604020202020204" pitchFamily="34" charset="0"/>
                </a:rPr>
                <a:t>-1</a:t>
              </a:r>
            </a:p>
          </p:txBody>
        </p:sp>
        <p:sp>
          <p:nvSpPr>
            <p:cNvPr id="324657" name="Line 49">
              <a:extLst>
                <a:ext uri="{FF2B5EF4-FFF2-40B4-BE49-F238E27FC236}">
                  <a16:creationId xmlns:a16="http://schemas.microsoft.com/office/drawing/2014/main" id="{C44C0BA6-6CB2-EA9C-A4A4-6CDB326739FF}"/>
                </a:ext>
              </a:extLst>
            </p:cNvPr>
            <p:cNvSpPr>
              <a:spLocks noChangeShapeType="1"/>
            </p:cNvSpPr>
            <p:nvPr/>
          </p:nvSpPr>
          <p:spPr bwMode="auto">
            <a:xfrm flipV="1">
              <a:off x="1440" y="2746"/>
              <a:ext cx="423" cy="614"/>
            </a:xfrm>
            <a:prstGeom prst="line">
              <a:avLst/>
            </a:prstGeom>
            <a:noFill/>
            <a:ln w="28575">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24658" name="Group 50">
            <a:extLst>
              <a:ext uri="{FF2B5EF4-FFF2-40B4-BE49-F238E27FC236}">
                <a16:creationId xmlns:a16="http://schemas.microsoft.com/office/drawing/2014/main" id="{2747D09D-8AEF-4A0A-03CF-074E51ECB3F9}"/>
              </a:ext>
            </a:extLst>
          </p:cNvPr>
          <p:cNvGrpSpPr>
            <a:grpSpLocks/>
          </p:cNvGrpSpPr>
          <p:nvPr/>
        </p:nvGrpSpPr>
        <p:grpSpPr bwMode="auto">
          <a:xfrm>
            <a:off x="3889375" y="2092325"/>
            <a:ext cx="1978026" cy="1320800"/>
            <a:chOff x="1141" y="1584"/>
            <a:chExt cx="1246" cy="832"/>
          </a:xfrm>
        </p:grpSpPr>
        <p:sp>
          <p:nvSpPr>
            <p:cNvPr id="324659" name="Text Box 51">
              <a:extLst>
                <a:ext uri="{FF2B5EF4-FFF2-40B4-BE49-F238E27FC236}">
                  <a16:creationId xmlns:a16="http://schemas.microsoft.com/office/drawing/2014/main" id="{7A5D1EC5-525B-0986-E193-A93940957F6C}"/>
                </a:ext>
              </a:extLst>
            </p:cNvPr>
            <p:cNvSpPr txBox="1">
              <a:spLocks noChangeArrowheads="1"/>
            </p:cNvSpPr>
            <p:nvPr/>
          </p:nvSpPr>
          <p:spPr bwMode="auto">
            <a:xfrm>
              <a:off x="2016" y="1584"/>
              <a:ext cx="3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b="1" dirty="0">
                  <a:solidFill>
                    <a:srgbClr val="3333FF"/>
                  </a:solidFill>
                  <a:latin typeface="Comic Sans MS" panose="030F0702030302020204" pitchFamily="66" charset="0"/>
                  <a:cs typeface="Arial" panose="020B0604020202020204" pitchFamily="34" charset="0"/>
                  <a:sym typeface="Symbol" panose="05050102010706020507" pitchFamily="18" charset="2"/>
                </a:rPr>
                <a:t> </a:t>
              </a:r>
              <a:r>
                <a:rPr lang="en-US" altLang="en-US" sz="2000" dirty="0">
                  <a:solidFill>
                    <a:srgbClr val="3333FF"/>
                  </a:solidFill>
                  <a:latin typeface="Comic Sans MS" panose="030F0702030302020204" pitchFamily="66" charset="0"/>
                  <a:cs typeface="Arial" panose="020B0604020202020204" pitchFamily="34" charset="0"/>
                </a:rPr>
                <a:t>3</a:t>
              </a:r>
            </a:p>
          </p:txBody>
        </p:sp>
        <p:sp>
          <p:nvSpPr>
            <p:cNvPr id="324660" name="Line 52">
              <a:extLst>
                <a:ext uri="{FF2B5EF4-FFF2-40B4-BE49-F238E27FC236}">
                  <a16:creationId xmlns:a16="http://schemas.microsoft.com/office/drawing/2014/main" id="{A35E830B-1D07-2EB1-90EE-AA4AA556F1C9}"/>
                </a:ext>
              </a:extLst>
            </p:cNvPr>
            <p:cNvSpPr>
              <a:spLocks noChangeShapeType="1"/>
            </p:cNvSpPr>
            <p:nvPr/>
          </p:nvSpPr>
          <p:spPr bwMode="auto">
            <a:xfrm flipV="1">
              <a:off x="1141" y="1834"/>
              <a:ext cx="958" cy="582"/>
            </a:xfrm>
            <a:prstGeom prst="line">
              <a:avLst/>
            </a:prstGeom>
            <a:noFill/>
            <a:ln w="28575">
              <a:solidFill>
                <a:srgbClr val="FF33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24661" name="Group 53">
            <a:extLst>
              <a:ext uri="{FF2B5EF4-FFF2-40B4-BE49-F238E27FC236}">
                <a16:creationId xmlns:a16="http://schemas.microsoft.com/office/drawing/2014/main" id="{277C9E39-DFF1-B210-EA78-166D5AEA414D}"/>
              </a:ext>
            </a:extLst>
          </p:cNvPr>
          <p:cNvGrpSpPr>
            <a:grpSpLocks/>
          </p:cNvGrpSpPr>
          <p:nvPr/>
        </p:nvGrpSpPr>
        <p:grpSpPr bwMode="auto">
          <a:xfrm>
            <a:off x="5023645" y="4042555"/>
            <a:ext cx="5943600" cy="2238375"/>
            <a:chOff x="1762" y="2832"/>
            <a:chExt cx="3744" cy="1410"/>
          </a:xfrm>
        </p:grpSpPr>
        <p:sp>
          <p:nvSpPr>
            <p:cNvPr id="324662" name="Oval 54">
              <a:extLst>
                <a:ext uri="{FF2B5EF4-FFF2-40B4-BE49-F238E27FC236}">
                  <a16:creationId xmlns:a16="http://schemas.microsoft.com/office/drawing/2014/main" id="{67E5F66E-2DB4-4274-04D6-9AD527967DAC}"/>
                </a:ext>
              </a:extLst>
            </p:cNvPr>
            <p:cNvSpPr>
              <a:spLocks noChangeArrowheads="1"/>
            </p:cNvSpPr>
            <p:nvPr/>
          </p:nvSpPr>
          <p:spPr bwMode="auto">
            <a:xfrm>
              <a:off x="1762" y="2832"/>
              <a:ext cx="960" cy="1344"/>
            </a:xfrm>
            <a:prstGeom prst="ellipse">
              <a:avLst/>
            </a:prstGeom>
            <a:gradFill rotWithShape="1">
              <a:gsLst>
                <a:gs pos="0">
                  <a:srgbClr val="5F5F5F">
                    <a:alpha val="25999"/>
                  </a:srgbClr>
                </a:gs>
                <a:gs pos="100000">
                  <a:srgbClr val="5F5F5F">
                    <a:alpha val="25000"/>
                  </a:srgbClr>
                </a:gs>
              </a:gsLst>
              <a:lin ang="5400000" scaled="1"/>
            </a:gradFill>
            <a:ln w="9525">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663" name="Text Box 55">
              <a:extLst>
                <a:ext uri="{FF2B5EF4-FFF2-40B4-BE49-F238E27FC236}">
                  <a16:creationId xmlns:a16="http://schemas.microsoft.com/office/drawing/2014/main" id="{58769A1F-6F4B-28C5-B772-608F721717B5}"/>
                </a:ext>
              </a:extLst>
            </p:cNvPr>
            <p:cNvSpPr txBox="1">
              <a:spLocks noChangeArrowheads="1"/>
            </p:cNvSpPr>
            <p:nvPr/>
          </p:nvSpPr>
          <p:spPr bwMode="auto">
            <a:xfrm>
              <a:off x="3058" y="3253"/>
              <a:ext cx="2448"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dirty="0">
                  <a:solidFill>
                    <a:srgbClr val="006600"/>
                  </a:solidFill>
                  <a:latin typeface="Calibri" pitchFamily="34" charset="0"/>
                </a:rPr>
                <a:t>This part of the tree can’t have any effect on the value that will be backed up to the root</a:t>
              </a:r>
            </a:p>
          </p:txBody>
        </p:sp>
        <p:sp>
          <p:nvSpPr>
            <p:cNvPr id="324664" name="Line 56">
              <a:extLst>
                <a:ext uri="{FF2B5EF4-FFF2-40B4-BE49-F238E27FC236}">
                  <a16:creationId xmlns:a16="http://schemas.microsoft.com/office/drawing/2014/main" id="{C53B94C5-BC5E-28A8-F992-6CA0BE99AFCB}"/>
                </a:ext>
              </a:extLst>
            </p:cNvPr>
            <p:cNvSpPr>
              <a:spLocks noChangeShapeType="1"/>
            </p:cNvSpPr>
            <p:nvPr/>
          </p:nvSpPr>
          <p:spPr bwMode="auto">
            <a:xfrm flipH="1">
              <a:off x="2722" y="3360"/>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6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4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4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46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4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45" grpId="0"/>
      <p:bldP spid="3246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892966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Intuition: prune the branches that can’t be chosen</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0000FF"/>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a:solidFill>
            <a:srgbClr val="C198E0"/>
          </a:solidFill>
        </p:grpSpPr>
        <p:cxnSp>
          <p:nvCxnSpPr>
            <p:cNvPr id="14382" name="AutoShape 13"/>
            <p:cNvCxnSpPr>
              <a:cxnSpLocks noChangeShapeType="1"/>
              <a:stCxn id="14374" idx="0"/>
            </p:cNvCxnSpPr>
            <p:nvPr/>
          </p:nvCxnSpPr>
          <p:spPr bwMode="auto">
            <a:xfrm>
              <a:off x="2173288" y="3765550"/>
              <a:ext cx="1588" cy="806450"/>
            </a:xfrm>
            <a:prstGeom prst="straightConnector1">
              <a:avLst/>
            </a:prstGeom>
            <a:grp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grpFill/>
            <a:ln w="9525">
              <a:solidFill>
                <a:schemeClr val="tx1"/>
              </a:solidFill>
              <a:miter lim="800000"/>
              <a:headEnd/>
              <a:tailEnd/>
            </a:ln>
          </p:spPr>
          <p:txBody>
            <a:bodyPr wrap="none" anchor="ctr"/>
            <a:lstStyle/>
            <a:p>
              <a:pPr algn="ctr"/>
              <a:r>
                <a:rPr lang="en-US" dirty="0"/>
                <a:t>12</a:t>
              </a:r>
            </a:p>
          </p:txBody>
        </p:sp>
      </p:grpSp>
      <p:grpSp>
        <p:nvGrpSpPr>
          <p:cNvPr id="3" name="Group 61"/>
          <p:cNvGrpSpPr>
            <a:grpSpLocks/>
          </p:cNvGrpSpPr>
          <p:nvPr/>
        </p:nvGrpSpPr>
        <p:grpSpPr bwMode="auto">
          <a:xfrm>
            <a:off x="2897717" y="3765550"/>
            <a:ext cx="1267883" cy="1187450"/>
            <a:chOff x="2173288" y="3765550"/>
            <a:chExt cx="950912" cy="1187450"/>
          </a:xfrm>
          <a:solidFill>
            <a:srgbClr val="C198E0"/>
          </a:solidFill>
        </p:grpSpPr>
        <p:cxnSp>
          <p:nvCxnSpPr>
            <p:cNvPr id="14380" name="AutoShape 17"/>
            <p:cNvCxnSpPr>
              <a:cxnSpLocks noChangeShapeType="1"/>
              <a:stCxn id="14374" idx="0"/>
            </p:cNvCxnSpPr>
            <p:nvPr/>
          </p:nvCxnSpPr>
          <p:spPr bwMode="auto">
            <a:xfrm>
              <a:off x="2173288" y="3765550"/>
              <a:ext cx="763586" cy="822325"/>
            </a:xfrm>
            <a:prstGeom prst="straightConnector1">
              <a:avLst/>
            </a:prstGeom>
            <a:grp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grpFill/>
            <a:ln w="9525">
              <a:solidFill>
                <a:schemeClr val="tx1"/>
              </a:solidFill>
              <a:miter lim="800000"/>
              <a:headEnd/>
              <a:tailEnd/>
            </a:ln>
          </p:spPr>
          <p:txBody>
            <a:bodyPr wrap="none" anchor="ctr"/>
            <a:lstStyle/>
            <a:p>
              <a:pPr algn="ctr"/>
              <a:r>
                <a:rPr lang="en-US" dirty="0"/>
                <a:t>8</a:t>
              </a:r>
            </a:p>
          </p:txBody>
        </p:sp>
      </p:grpSp>
      <p:grpSp>
        <p:nvGrpSpPr>
          <p:cNvPr id="4" name="Group 64"/>
          <p:cNvGrpSpPr>
            <a:grpSpLocks/>
          </p:cNvGrpSpPr>
          <p:nvPr/>
        </p:nvGrpSpPr>
        <p:grpSpPr bwMode="auto">
          <a:xfrm>
            <a:off x="8737600" y="3765550"/>
            <a:ext cx="508000" cy="1187450"/>
            <a:chOff x="6553200" y="3765550"/>
            <a:chExt cx="381000" cy="1187450"/>
          </a:xfrm>
          <a:solidFill>
            <a:srgbClr val="C198E0"/>
          </a:solidFill>
        </p:grpSpPr>
        <p:cxnSp>
          <p:nvCxnSpPr>
            <p:cNvPr id="14378"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a:solidFill>
            <a:srgbClr val="C198E0"/>
          </a:solidFill>
        </p:grpSpPr>
        <p:cxnSp>
          <p:nvCxnSpPr>
            <p:cNvPr id="14376"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grpSp>
      <p:grpSp>
        <p:nvGrpSpPr>
          <p:cNvPr id="13" name="Group 12"/>
          <p:cNvGrpSpPr/>
          <p:nvPr/>
        </p:nvGrpSpPr>
        <p:grpSpPr>
          <a:xfrm>
            <a:off x="2645833" y="2514600"/>
            <a:ext cx="3302000" cy="1250950"/>
            <a:chOff x="2645833" y="2514600"/>
            <a:chExt cx="3302000" cy="1250950"/>
          </a:xfrm>
        </p:grpSpPr>
        <p:sp>
          <p:nvSpPr>
            <p:cNvPr id="14374" name="AutoShape 6"/>
            <p:cNvSpPr>
              <a:spLocks noChangeArrowheads="1"/>
            </p:cNvSpPr>
            <p:nvPr/>
          </p:nvSpPr>
          <p:spPr bwMode="auto">
            <a:xfrm flipV="1">
              <a:off x="2645833" y="3460750"/>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897717" y="2514600"/>
              <a:ext cx="3050116"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198E0"/>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 name="Group 13"/>
          <p:cNvGrpSpPr/>
          <p:nvPr/>
        </p:nvGrpSpPr>
        <p:grpSpPr>
          <a:xfrm>
            <a:off x="5693833" y="2514603"/>
            <a:ext cx="508000" cy="1235075"/>
            <a:chOff x="5693833" y="2514603"/>
            <a:chExt cx="508000" cy="1235075"/>
          </a:xfrm>
        </p:grpSpPr>
        <p:sp>
          <p:nvSpPr>
            <p:cNvPr id="14372" name="AutoShape 20"/>
            <p:cNvSpPr>
              <a:spLocks noChangeArrowheads="1"/>
            </p:cNvSpPr>
            <p:nvPr/>
          </p:nvSpPr>
          <p:spPr bwMode="auto">
            <a:xfrm flipV="1">
              <a:off x="5693833" y="3444878"/>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5945717" y="2514603"/>
              <a:ext cx="2117"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a:solidFill>
            <a:srgbClr val="C198E0"/>
          </a:solidFill>
        </p:grpSpPr>
        <p:cxnSp>
          <p:nvCxnSpPr>
            <p:cNvPr id="14368" name="AutoShape 23"/>
            <p:cNvCxnSpPr>
              <a:cxnSpLocks noChangeShapeType="1"/>
            </p:cNvCxnSpPr>
            <p:nvPr/>
          </p:nvCxnSpPr>
          <p:spPr bwMode="auto">
            <a:xfrm flipH="1">
              <a:off x="3698875" y="3765550"/>
              <a:ext cx="760413" cy="822325"/>
            </a:xfrm>
            <a:prstGeom prst="straightConnector1">
              <a:avLst/>
            </a:prstGeom>
            <a:grp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grp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grpFill/>
            <a:ln w="12700">
              <a:solidFill>
                <a:schemeClr val="tx1"/>
              </a:solidFill>
              <a:round/>
              <a:headEnd/>
              <a:tailEnd/>
            </a:ln>
          </p:spPr>
        </p:cxnSp>
      </p:grpSp>
      <p:grpSp>
        <p:nvGrpSpPr>
          <p:cNvPr id="10" name="Group 60"/>
          <p:cNvGrpSpPr>
            <a:grpSpLocks/>
          </p:cNvGrpSpPr>
          <p:nvPr/>
        </p:nvGrpSpPr>
        <p:grpSpPr bwMode="auto">
          <a:xfrm>
            <a:off x="7721600" y="3762375"/>
            <a:ext cx="1524000" cy="1190625"/>
            <a:chOff x="5791200" y="3762375"/>
            <a:chExt cx="1142999" cy="1190625"/>
          </a:xfrm>
          <a:solidFill>
            <a:srgbClr val="C198E0"/>
          </a:solidFill>
        </p:grpSpPr>
        <p:cxnSp>
          <p:nvCxnSpPr>
            <p:cNvPr id="14362" name="AutoShape 29"/>
            <p:cNvCxnSpPr>
              <a:cxnSpLocks noChangeShapeType="1"/>
            </p:cNvCxnSpPr>
            <p:nvPr/>
          </p:nvCxnSpPr>
          <p:spPr bwMode="auto">
            <a:xfrm flipH="1">
              <a:off x="5984875" y="3765550"/>
              <a:ext cx="760413" cy="822325"/>
            </a:xfrm>
            <a:prstGeom prst="straightConnector1">
              <a:avLst/>
            </a:prstGeom>
            <a:grp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grp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grp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grp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a:solidFill>
            <a:srgbClr val="C198E0"/>
          </a:solidFill>
        </p:grpSpPr>
        <p:cxnSp>
          <p:nvCxnSpPr>
            <p:cNvPr id="14360"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a:solidFill>
            <a:srgbClr val="C198E0"/>
          </a:solidFill>
        </p:grpSpPr>
        <p:cxnSp>
          <p:nvCxnSpPr>
            <p:cNvPr id="14358"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6</a:t>
              </a:r>
            </a:p>
          </p:txBody>
        </p:sp>
      </p:grpSp>
      <p:sp>
        <p:nvSpPr>
          <p:cNvPr id="47" name="TextBox 46"/>
          <p:cNvSpPr txBox="1"/>
          <p:nvPr/>
        </p:nvSpPr>
        <p:spPr>
          <a:xfrm>
            <a:off x="2250142" y="3272135"/>
            <a:ext cx="340658" cy="461665"/>
          </a:xfrm>
          <a:prstGeom prst="rect">
            <a:avLst/>
          </a:prstGeom>
          <a:noFill/>
        </p:spPr>
        <p:txBody>
          <a:bodyPr wrap="none" rtlCol="0">
            <a:spAutoFit/>
          </a:bodyPr>
          <a:lstStyle/>
          <a:p>
            <a:r>
              <a:rPr lang="en-US" sz="2400" dirty="0">
                <a:solidFill>
                  <a:srgbClr val="FF0000"/>
                </a:solidFill>
                <a:latin typeface="Calibri"/>
                <a:cs typeface="Calibri"/>
              </a:rPr>
              <a:t>3</a:t>
            </a:r>
          </a:p>
        </p:txBody>
      </p:sp>
      <p:sp>
        <p:nvSpPr>
          <p:cNvPr id="48" name="TextBox 47"/>
          <p:cNvSpPr txBox="1"/>
          <p:nvPr/>
        </p:nvSpPr>
        <p:spPr>
          <a:xfrm>
            <a:off x="5257800" y="3272135"/>
            <a:ext cx="340658" cy="461665"/>
          </a:xfrm>
          <a:prstGeom prst="rect">
            <a:avLst/>
          </a:prstGeom>
          <a:noFill/>
        </p:spPr>
        <p:txBody>
          <a:bodyPr wrap="none" rtlCol="0">
            <a:spAutoFit/>
          </a:bodyPr>
          <a:lstStyle/>
          <a:p>
            <a:r>
              <a:rPr lang="en-US" sz="2400" dirty="0">
                <a:solidFill>
                  <a:srgbClr val="FF0000"/>
                </a:solidFill>
                <a:latin typeface="Calibri"/>
                <a:cs typeface="Calibri"/>
              </a:rPr>
              <a:t>2</a:t>
            </a:r>
          </a:p>
        </p:txBody>
      </p:sp>
      <p:sp>
        <p:nvSpPr>
          <p:cNvPr id="49" name="TextBox 48"/>
          <p:cNvSpPr txBox="1"/>
          <p:nvPr/>
        </p:nvSpPr>
        <p:spPr>
          <a:xfrm>
            <a:off x="8346142" y="3272135"/>
            <a:ext cx="340658" cy="461665"/>
          </a:xfrm>
          <a:prstGeom prst="rect">
            <a:avLst/>
          </a:prstGeom>
          <a:solidFill>
            <a:schemeClr val="bg1"/>
          </a:solidFill>
        </p:spPr>
        <p:txBody>
          <a:bodyPr wrap="none" rtlCol="0">
            <a:spAutoFit/>
          </a:bodyPr>
          <a:lstStyle/>
          <a:p>
            <a:pPr algn="r"/>
            <a:r>
              <a:rPr lang="en-US" sz="2400" dirty="0">
                <a:solidFill>
                  <a:srgbClr val="FF0000"/>
                </a:solidFill>
                <a:latin typeface="Calibri"/>
                <a:cs typeface="Calibri"/>
              </a:rPr>
              <a:t>2</a:t>
            </a:r>
          </a:p>
        </p:txBody>
      </p:sp>
      <p:sp>
        <p:nvSpPr>
          <p:cNvPr id="50" name="TextBox 49"/>
          <p:cNvSpPr txBox="1"/>
          <p:nvPr/>
        </p:nvSpPr>
        <p:spPr>
          <a:xfrm>
            <a:off x="5334000" y="1976735"/>
            <a:ext cx="340658" cy="461665"/>
          </a:xfrm>
          <a:prstGeom prst="rect">
            <a:avLst/>
          </a:prstGeom>
          <a:noFill/>
        </p:spPr>
        <p:txBody>
          <a:bodyPr wrap="none" rtlCol="0">
            <a:spAutoFit/>
          </a:bodyPr>
          <a:lstStyle/>
          <a:p>
            <a:r>
              <a:rPr lang="en-US" sz="2400" dirty="0">
                <a:solidFill>
                  <a:srgbClr val="0000FF"/>
                </a:solidFill>
                <a:latin typeface="Calibri"/>
                <a:cs typeface="Calibri"/>
              </a:rPr>
              <a:t>3</a:t>
            </a:r>
          </a:p>
        </p:txBody>
      </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spTree>
    <p:extLst>
      <p:ext uri="{BB962C8B-B14F-4D97-AF65-F5344CB8AC3E}">
        <p14:creationId xmlns:p14="http://schemas.microsoft.com/office/powerpoint/2010/main" val="128025933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Alpha-Beta Pruning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0000FF"/>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a:solidFill>
            <a:srgbClr val="C198E0"/>
          </a:solidFill>
        </p:grpSpPr>
        <p:cxnSp>
          <p:nvCxnSpPr>
            <p:cNvPr id="14382" name="AutoShape 13"/>
            <p:cNvCxnSpPr>
              <a:cxnSpLocks noChangeShapeType="1"/>
              <a:stCxn id="14374" idx="0"/>
            </p:cNvCxnSpPr>
            <p:nvPr/>
          </p:nvCxnSpPr>
          <p:spPr bwMode="auto">
            <a:xfrm>
              <a:off x="2173288" y="3765550"/>
              <a:ext cx="1588" cy="806450"/>
            </a:xfrm>
            <a:prstGeom prst="straightConnector1">
              <a:avLst/>
            </a:prstGeom>
            <a:grp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grpFill/>
            <a:ln w="9525">
              <a:solidFill>
                <a:schemeClr val="tx1"/>
              </a:solidFill>
              <a:miter lim="800000"/>
              <a:headEnd/>
              <a:tailEnd/>
            </a:ln>
          </p:spPr>
          <p:txBody>
            <a:bodyPr wrap="none" anchor="ctr"/>
            <a:lstStyle/>
            <a:p>
              <a:pPr algn="ctr"/>
              <a:r>
                <a:rPr lang="en-US" dirty="0"/>
                <a:t>12</a:t>
              </a:r>
            </a:p>
          </p:txBody>
        </p:sp>
      </p:grpSp>
      <p:grpSp>
        <p:nvGrpSpPr>
          <p:cNvPr id="3" name="Group 61"/>
          <p:cNvGrpSpPr>
            <a:grpSpLocks/>
          </p:cNvGrpSpPr>
          <p:nvPr/>
        </p:nvGrpSpPr>
        <p:grpSpPr bwMode="auto">
          <a:xfrm>
            <a:off x="2897717" y="3765550"/>
            <a:ext cx="1267883" cy="1187450"/>
            <a:chOff x="2173288" y="3765550"/>
            <a:chExt cx="950912" cy="1187450"/>
          </a:xfrm>
          <a:solidFill>
            <a:srgbClr val="C198E0"/>
          </a:solidFill>
        </p:grpSpPr>
        <p:cxnSp>
          <p:nvCxnSpPr>
            <p:cNvPr id="14380" name="AutoShape 17"/>
            <p:cNvCxnSpPr>
              <a:cxnSpLocks noChangeShapeType="1"/>
              <a:stCxn id="14374" idx="0"/>
            </p:cNvCxnSpPr>
            <p:nvPr/>
          </p:nvCxnSpPr>
          <p:spPr bwMode="auto">
            <a:xfrm>
              <a:off x="2173288" y="3765550"/>
              <a:ext cx="763586" cy="822325"/>
            </a:xfrm>
            <a:prstGeom prst="straightConnector1">
              <a:avLst/>
            </a:prstGeom>
            <a:grp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grpFill/>
            <a:ln w="9525">
              <a:solidFill>
                <a:schemeClr val="tx1"/>
              </a:solidFill>
              <a:miter lim="800000"/>
              <a:headEnd/>
              <a:tailEnd/>
            </a:ln>
          </p:spPr>
          <p:txBody>
            <a:bodyPr wrap="none" anchor="ctr"/>
            <a:lstStyle/>
            <a:p>
              <a:pPr algn="ctr"/>
              <a:r>
                <a:rPr lang="en-US" dirty="0"/>
                <a:t>8</a:t>
              </a:r>
            </a:p>
          </p:txBody>
        </p:sp>
      </p:grpSp>
      <p:grpSp>
        <p:nvGrpSpPr>
          <p:cNvPr id="4" name="Group 64"/>
          <p:cNvGrpSpPr>
            <a:grpSpLocks/>
          </p:cNvGrpSpPr>
          <p:nvPr/>
        </p:nvGrpSpPr>
        <p:grpSpPr bwMode="auto">
          <a:xfrm>
            <a:off x="8737600" y="3765550"/>
            <a:ext cx="508000" cy="1187450"/>
            <a:chOff x="6553200" y="3765550"/>
            <a:chExt cx="381000" cy="1187450"/>
          </a:xfrm>
          <a:solidFill>
            <a:srgbClr val="C198E0"/>
          </a:solidFill>
        </p:grpSpPr>
        <p:cxnSp>
          <p:nvCxnSpPr>
            <p:cNvPr id="14378"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a:solidFill>
            <a:srgbClr val="C198E0"/>
          </a:solidFill>
        </p:grpSpPr>
        <p:cxnSp>
          <p:nvCxnSpPr>
            <p:cNvPr id="14376"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grpSp>
      <p:grpSp>
        <p:nvGrpSpPr>
          <p:cNvPr id="13" name="Group 12"/>
          <p:cNvGrpSpPr/>
          <p:nvPr/>
        </p:nvGrpSpPr>
        <p:grpSpPr>
          <a:xfrm>
            <a:off x="2645833" y="2514600"/>
            <a:ext cx="3302000" cy="1250950"/>
            <a:chOff x="2645833" y="2514600"/>
            <a:chExt cx="3302000" cy="1250950"/>
          </a:xfrm>
        </p:grpSpPr>
        <p:sp>
          <p:nvSpPr>
            <p:cNvPr id="14374" name="AutoShape 6"/>
            <p:cNvSpPr>
              <a:spLocks noChangeArrowheads="1"/>
            </p:cNvSpPr>
            <p:nvPr/>
          </p:nvSpPr>
          <p:spPr bwMode="auto">
            <a:xfrm flipV="1">
              <a:off x="2645833" y="3460750"/>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897717" y="2514600"/>
              <a:ext cx="3050116"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198E0"/>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 name="Group 13"/>
          <p:cNvGrpSpPr/>
          <p:nvPr/>
        </p:nvGrpSpPr>
        <p:grpSpPr>
          <a:xfrm>
            <a:off x="5693833" y="2514603"/>
            <a:ext cx="508000" cy="1235075"/>
            <a:chOff x="5693833" y="2514603"/>
            <a:chExt cx="508000" cy="1235075"/>
          </a:xfrm>
        </p:grpSpPr>
        <p:sp>
          <p:nvSpPr>
            <p:cNvPr id="14372" name="AutoShape 20"/>
            <p:cNvSpPr>
              <a:spLocks noChangeArrowheads="1"/>
            </p:cNvSpPr>
            <p:nvPr/>
          </p:nvSpPr>
          <p:spPr bwMode="auto">
            <a:xfrm flipV="1">
              <a:off x="5693833" y="3444878"/>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5945717" y="2514603"/>
              <a:ext cx="2117"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a:solidFill>
            <a:srgbClr val="C198E0"/>
          </a:solidFill>
        </p:grpSpPr>
        <p:cxnSp>
          <p:nvCxnSpPr>
            <p:cNvPr id="14368" name="AutoShape 23"/>
            <p:cNvCxnSpPr>
              <a:cxnSpLocks noChangeShapeType="1"/>
            </p:cNvCxnSpPr>
            <p:nvPr/>
          </p:nvCxnSpPr>
          <p:spPr bwMode="auto">
            <a:xfrm flipH="1">
              <a:off x="3698875" y="3765550"/>
              <a:ext cx="760413" cy="822325"/>
            </a:xfrm>
            <a:prstGeom prst="straightConnector1">
              <a:avLst/>
            </a:prstGeom>
            <a:grp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grp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grp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a:solidFill>
            <a:srgbClr val="C198E0"/>
          </a:solidFill>
        </p:grpSpPr>
        <p:cxnSp>
          <p:nvCxnSpPr>
            <p:cNvPr id="14362" name="AutoShape 29"/>
            <p:cNvCxnSpPr>
              <a:cxnSpLocks noChangeShapeType="1"/>
            </p:cNvCxnSpPr>
            <p:nvPr/>
          </p:nvCxnSpPr>
          <p:spPr bwMode="auto">
            <a:xfrm flipH="1">
              <a:off x="5984875" y="3765550"/>
              <a:ext cx="760413" cy="822325"/>
            </a:xfrm>
            <a:prstGeom prst="straightConnector1">
              <a:avLst/>
            </a:prstGeom>
            <a:grp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grp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grp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grpFill/>
            <a:ln w="12700">
              <a:solidFill>
                <a:schemeClr val="tx1"/>
              </a:solidFill>
              <a:round/>
              <a:headEnd/>
              <a:tailEnd/>
            </a:ln>
          </p:spPr>
        </p:cxnSp>
      </p:grpSp>
      <p:sp>
        <p:nvSpPr>
          <p:cNvPr id="6" name="TextBox 5"/>
          <p:cNvSpPr txBox="1"/>
          <p:nvPr/>
        </p:nvSpPr>
        <p:spPr>
          <a:xfrm>
            <a:off x="5257800" y="2895600"/>
            <a:ext cx="719255" cy="369332"/>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=3</a:t>
            </a:r>
          </a:p>
        </p:txBody>
      </p:sp>
      <p:sp>
        <p:nvSpPr>
          <p:cNvPr id="48" name="TextBox 47"/>
          <p:cNvSpPr txBox="1"/>
          <p:nvPr/>
        </p:nvSpPr>
        <p:spPr>
          <a:xfrm>
            <a:off x="6748345" y="2895600"/>
            <a:ext cx="719255" cy="369332"/>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=3</a:t>
            </a:r>
          </a:p>
        </p:txBody>
      </p:sp>
      <p:sp>
        <p:nvSpPr>
          <p:cNvPr id="50" name="TextBox 49"/>
          <p:cNvSpPr txBox="1"/>
          <p:nvPr/>
        </p:nvSpPr>
        <p:spPr>
          <a:xfrm>
            <a:off x="1066800" y="1295400"/>
            <a:ext cx="3390672" cy="646331"/>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 best option so far from any </a:t>
            </a:r>
          </a:p>
          <a:p>
            <a:r>
              <a:rPr lang="en-US" dirty="0"/>
              <a:t>MAX node on this path</a:t>
            </a:r>
          </a:p>
        </p:txBody>
      </p:sp>
      <p:sp>
        <p:nvSpPr>
          <p:cNvPr id="15" name="TextBox 14"/>
          <p:cNvSpPr txBox="1"/>
          <p:nvPr/>
        </p:nvSpPr>
        <p:spPr>
          <a:xfrm>
            <a:off x="6934200" y="5486400"/>
            <a:ext cx="5161765" cy="646331"/>
          </a:xfrm>
          <a:prstGeom prst="rect">
            <a:avLst/>
          </a:prstGeom>
          <a:noFill/>
        </p:spPr>
        <p:txBody>
          <a:bodyPr wrap="none" rtlCol="0">
            <a:spAutoFit/>
          </a:bodyPr>
          <a:lstStyle/>
          <a:p>
            <a:r>
              <a:rPr lang="en-US" b="1" i="1" dirty="0">
                <a:solidFill>
                  <a:srgbClr val="0000FF"/>
                </a:solidFill>
              </a:rPr>
              <a:t>The order of generation matters</a:t>
            </a:r>
            <a:r>
              <a:rPr lang="en-US" dirty="0"/>
              <a:t>: more pruning</a:t>
            </a:r>
          </a:p>
          <a:p>
            <a:r>
              <a:rPr lang="en-US" dirty="0"/>
              <a:t>is possible if good moves come first</a:t>
            </a:r>
          </a:p>
        </p:txBody>
      </p:sp>
      <p:sp>
        <p:nvSpPr>
          <p:cNvPr id="45" name="TextBox 44"/>
          <p:cNvSpPr txBox="1"/>
          <p:nvPr/>
        </p:nvSpPr>
        <p:spPr>
          <a:xfrm>
            <a:off x="2250142" y="3272135"/>
            <a:ext cx="340658" cy="461665"/>
          </a:xfrm>
          <a:prstGeom prst="rect">
            <a:avLst/>
          </a:prstGeom>
          <a:noFill/>
        </p:spPr>
        <p:txBody>
          <a:bodyPr wrap="none" rtlCol="0">
            <a:spAutoFit/>
          </a:bodyPr>
          <a:lstStyle/>
          <a:p>
            <a:r>
              <a:rPr lang="en-US" sz="2400" dirty="0">
                <a:solidFill>
                  <a:srgbClr val="FF0000"/>
                </a:solidFill>
                <a:latin typeface="Calibri"/>
                <a:cs typeface="Calibri"/>
              </a:rPr>
              <a:t>3</a:t>
            </a:r>
          </a:p>
        </p:txBody>
      </p:sp>
      <p:sp>
        <p:nvSpPr>
          <p:cNvPr id="46" name="TextBox 45"/>
          <p:cNvSpPr txBox="1"/>
          <p:nvPr/>
        </p:nvSpPr>
        <p:spPr>
          <a:xfrm>
            <a:off x="5334000" y="1976735"/>
            <a:ext cx="340658" cy="461665"/>
          </a:xfrm>
          <a:prstGeom prst="rect">
            <a:avLst/>
          </a:prstGeom>
          <a:noFill/>
        </p:spPr>
        <p:txBody>
          <a:bodyPr wrap="none" rtlCol="0">
            <a:spAutoFit/>
          </a:bodyPr>
          <a:lstStyle/>
          <a:p>
            <a:r>
              <a:rPr lang="en-US" sz="2400" dirty="0">
                <a:solidFill>
                  <a:srgbClr val="0000FF"/>
                </a:solidFill>
                <a:latin typeface="Calibri"/>
                <a:cs typeface="Calibri"/>
              </a:rPr>
              <a:t>3</a:t>
            </a:r>
          </a:p>
        </p:txBody>
      </p:sp>
      <p:pic>
        <p:nvPicPr>
          <p:cNvPr id="47" name="Picture 46" descr="BU00529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429000"/>
            <a:ext cx="1230511" cy="1292352"/>
          </a:xfrm>
          <a:prstGeom prst="rect">
            <a:avLst/>
          </a:prstGeom>
        </p:spPr>
      </p:pic>
      <p:sp>
        <p:nvSpPr>
          <p:cNvPr id="52" name="TextBox 51"/>
          <p:cNvSpPr txBox="1"/>
          <p:nvPr/>
        </p:nvSpPr>
        <p:spPr>
          <a:xfrm>
            <a:off x="2449575" y="5488367"/>
            <a:ext cx="4015085" cy="923330"/>
          </a:xfrm>
          <a:prstGeom prst="rect">
            <a:avLst/>
          </a:prstGeom>
          <a:noFill/>
        </p:spPr>
        <p:txBody>
          <a:bodyPr wrap="square" rtlCol="0">
            <a:spAutoFit/>
          </a:bodyPr>
          <a:lstStyle/>
          <a:p>
            <a:r>
              <a:rPr lang="en-US" b="1" i="1" dirty="0">
                <a:solidFill>
                  <a:srgbClr val="0000FF"/>
                </a:solidFill>
              </a:rPr>
              <a:t>We can prune when: </a:t>
            </a:r>
            <a:r>
              <a:rPr lang="en-US" dirty="0"/>
              <a:t>min node won’t be higher than 2, while parent max has seen something larger in another branch</a:t>
            </a:r>
          </a:p>
        </p:txBody>
      </p:sp>
    </p:spTree>
    <p:extLst>
      <p:ext uri="{BB962C8B-B14F-4D97-AF65-F5344CB8AC3E}">
        <p14:creationId xmlns:p14="http://schemas.microsoft.com/office/powerpoint/2010/main" val="1506872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7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 grpId="0"/>
      <p:bldP spid="48" grpId="0"/>
      <p:bldP spid="48" grpId="1"/>
      <p:bldP spid="50" grpId="0"/>
      <p:bldP spid="15" grpId="0"/>
      <p:bldP spid="45" grpId="0"/>
      <p:bldP spid="46"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name="Photo Editor Photo" r:id="rId2" imgW="4519052" imgH="2461473" progId="MSPhotoEd.3">
                  <p:embed/>
                </p:oleObj>
              </mc:Choice>
              <mc:Fallback>
                <p:oleObj name="Photo Editor Photo" r:id="rId2" imgW="4519052" imgH="2461473" progId="MSPhotoEd.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extLst>
      <p:ext uri="{BB962C8B-B14F-4D97-AF65-F5344CB8AC3E}">
        <p14:creationId xmlns:p14="http://schemas.microsoft.com/office/powerpoint/2010/main" val="234051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6D2A-E22D-5FB4-DD0E-6ACC0734364B}"/>
              </a:ext>
            </a:extLst>
          </p:cNvPr>
          <p:cNvSpPr>
            <a:spLocks noGrp="1"/>
          </p:cNvSpPr>
          <p:nvPr>
            <p:ph type="title"/>
          </p:nvPr>
        </p:nvSpPr>
        <p:spPr/>
        <p:txBody>
          <a:bodyPr/>
          <a:lstStyle/>
          <a:p>
            <a:r>
              <a:rPr lang="en-US" dirty="0"/>
              <a:t>Alpha-Beta Implementation</a:t>
            </a:r>
          </a:p>
        </p:txBody>
      </p:sp>
      <p:pic>
        <p:nvPicPr>
          <p:cNvPr id="20" name="Content Placeholder 19">
            <a:extLst>
              <a:ext uri="{FF2B5EF4-FFF2-40B4-BE49-F238E27FC236}">
                <a16:creationId xmlns:a16="http://schemas.microsoft.com/office/drawing/2014/main" id="{9126192B-2099-F751-69A5-0F267809B561}"/>
              </a:ext>
            </a:extLst>
          </p:cNvPr>
          <p:cNvPicPr>
            <a:picLocks noGrp="1" noChangeAspect="1"/>
          </p:cNvPicPr>
          <p:nvPr>
            <p:ph idx="1"/>
          </p:nvPr>
        </p:nvPicPr>
        <p:blipFill>
          <a:blip r:embed="rId2"/>
          <a:stretch>
            <a:fillRect/>
          </a:stretch>
        </p:blipFill>
        <p:spPr>
          <a:xfrm>
            <a:off x="473773" y="1107332"/>
            <a:ext cx="5622227" cy="5719864"/>
          </a:xfrm>
        </p:spPr>
      </p:pic>
      <p:graphicFrame>
        <p:nvGraphicFramePr>
          <p:cNvPr id="24" name="Table 24">
            <a:extLst>
              <a:ext uri="{FF2B5EF4-FFF2-40B4-BE49-F238E27FC236}">
                <a16:creationId xmlns:a16="http://schemas.microsoft.com/office/drawing/2014/main" id="{BBE5416C-986F-98AC-BBCA-179FFF73D691}"/>
              </a:ext>
            </a:extLst>
          </p:cNvPr>
          <p:cNvGraphicFramePr>
            <a:graphicFrameLocks noGrp="1"/>
          </p:cNvGraphicFramePr>
          <p:nvPr>
            <p:extLst>
              <p:ext uri="{D42A27DB-BD31-4B8C-83A1-F6EECF244321}">
                <p14:modId xmlns:p14="http://schemas.microsoft.com/office/powerpoint/2010/main" val="3996612312"/>
              </p:ext>
            </p:extLst>
          </p:nvPr>
        </p:nvGraphicFramePr>
        <p:xfrm>
          <a:off x="6629400" y="2756008"/>
          <a:ext cx="5222133" cy="2926080"/>
        </p:xfrm>
        <a:graphic>
          <a:graphicData uri="http://schemas.openxmlformats.org/drawingml/2006/table">
            <a:tbl>
              <a:tblPr firstRow="1" bandRow="1">
                <a:tableStyleId>{5940675A-B579-460E-94D1-54222C63F5DA}</a:tableStyleId>
              </a:tblPr>
              <a:tblGrid>
                <a:gridCol w="1862883">
                  <a:extLst>
                    <a:ext uri="{9D8B030D-6E8A-4147-A177-3AD203B41FA5}">
                      <a16:colId xmlns:a16="http://schemas.microsoft.com/office/drawing/2014/main" val="1289027079"/>
                    </a:ext>
                  </a:extLst>
                </a:gridCol>
                <a:gridCol w="1220758">
                  <a:extLst>
                    <a:ext uri="{9D8B030D-6E8A-4147-A177-3AD203B41FA5}">
                      <a16:colId xmlns:a16="http://schemas.microsoft.com/office/drawing/2014/main" val="4128042378"/>
                    </a:ext>
                  </a:extLst>
                </a:gridCol>
                <a:gridCol w="1085119">
                  <a:extLst>
                    <a:ext uri="{9D8B030D-6E8A-4147-A177-3AD203B41FA5}">
                      <a16:colId xmlns:a16="http://schemas.microsoft.com/office/drawing/2014/main" val="1975692459"/>
                    </a:ext>
                  </a:extLst>
                </a:gridCol>
                <a:gridCol w="1053373">
                  <a:extLst>
                    <a:ext uri="{9D8B030D-6E8A-4147-A177-3AD203B41FA5}">
                      <a16:colId xmlns:a16="http://schemas.microsoft.com/office/drawing/2014/main" val="3040822132"/>
                    </a:ext>
                  </a:extLst>
                </a:gridCol>
              </a:tblGrid>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b="1" dirty="0"/>
                        <a:t>Node Type</a:t>
                      </a:r>
                    </a:p>
                  </a:txBody>
                  <a:tcPr anchor="ctr"/>
                </a:tc>
                <a:tc>
                  <a:txBody>
                    <a:bodyPr/>
                    <a:lstStyle/>
                    <a:p>
                      <a:pPr algn="ctr"/>
                      <a:r>
                        <a:rPr lang="en-US" b="1" dirty="0">
                          <a:solidFill>
                            <a:schemeClr val="accent6">
                              <a:lumMod val="75000"/>
                            </a:schemeClr>
                          </a:solidFill>
                        </a:rPr>
                        <a:t>LEAF</a:t>
                      </a:r>
                    </a:p>
                  </a:txBody>
                  <a:tcPr anchor="ctr"/>
                </a:tc>
                <a:tc>
                  <a:txBody>
                    <a:bodyPr/>
                    <a:lstStyle/>
                    <a:p>
                      <a:pPr algn="ctr"/>
                      <a:r>
                        <a:rPr lang="en-US" b="1" dirty="0">
                          <a:solidFill>
                            <a:srgbClr val="3333FF"/>
                          </a:solidFill>
                        </a:rPr>
                        <a:t>MAX</a:t>
                      </a:r>
                    </a:p>
                  </a:txBody>
                  <a:tcPr anchor="ctr"/>
                </a:tc>
                <a:tc>
                  <a:txBody>
                    <a:bodyPr/>
                    <a:lstStyle/>
                    <a:p>
                      <a:pPr algn="ctr"/>
                      <a:r>
                        <a:rPr lang="en-US" b="1" dirty="0">
                          <a:solidFill>
                            <a:srgbClr val="C00000"/>
                          </a:solidFill>
                        </a:rPr>
                        <a:t>MIN</a:t>
                      </a:r>
                    </a:p>
                  </a:txBody>
                  <a:tcPr anchor="ctr"/>
                </a:tc>
                <a:extLst>
                  <a:ext uri="{0D108BD9-81ED-4DB2-BD59-A6C34878D82A}">
                    <a16:rowId xmlns:a16="http://schemas.microsoft.com/office/drawing/2014/main" val="3264573838"/>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b="1" dirty="0">
                          <a:solidFill>
                            <a:schemeClr val="tx1"/>
                          </a:solidFill>
                        </a:rPr>
                        <a:t>Update</a:t>
                      </a:r>
                    </a:p>
                  </a:txBody>
                  <a:tcPr anchor="ctr"/>
                </a:tc>
                <a:tc>
                  <a:txBody>
                    <a:bodyPr/>
                    <a:lstStyle/>
                    <a:p>
                      <a:pPr algn="ctr"/>
                      <a:endParaRPr lang="en-US" b="1" dirty="0">
                        <a:solidFill>
                          <a:schemeClr val="accent6">
                            <a:lumMod val="75000"/>
                          </a:schemeClr>
                        </a:solidFill>
                      </a:endParaRP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3333FF"/>
                          </a:solidFill>
                        </a:rPr>
                        <a:t>𝛼</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C00000"/>
                          </a:solidFill>
                        </a:rPr>
                        <a:t>𝛽</a:t>
                      </a:r>
                    </a:p>
                  </a:txBody>
                  <a:tcPr anchor="ctr"/>
                </a:tc>
                <a:extLst>
                  <a:ext uri="{0D108BD9-81ED-4DB2-BD59-A6C34878D82A}">
                    <a16:rowId xmlns:a16="http://schemas.microsoft.com/office/drawing/2014/main" val="275880242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b="1" dirty="0">
                          <a:solidFill>
                            <a:schemeClr val="tx1"/>
                          </a:solidFill>
                        </a:rPr>
                        <a:t>Return</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b="0" dirty="0">
                          <a:solidFill>
                            <a:schemeClr val="accent6">
                              <a:lumMod val="75000"/>
                            </a:schemeClr>
                          </a:solidFill>
                        </a:rPr>
                        <a:t>Utility Value</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3333FF"/>
                          </a:solidFill>
                        </a:rPr>
                        <a:t>𝛼</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C00000"/>
                          </a:solidFill>
                        </a:rPr>
                        <a:t>𝛽</a:t>
                      </a:r>
                    </a:p>
                  </a:txBody>
                  <a:tcPr anchor="ctr"/>
                </a:tc>
                <a:extLst>
                  <a:ext uri="{0D108BD9-81ED-4DB2-BD59-A6C34878D82A}">
                    <a16:rowId xmlns:a16="http://schemas.microsoft.com/office/drawing/2014/main" val="2242451297"/>
                  </a:ext>
                </a:extLst>
              </a:tr>
              <a:tr h="370840">
                <a:tc>
                  <a:txBody>
                    <a:bodyPr/>
                    <a:lstStyle/>
                    <a:p>
                      <a:pPr algn="ctr"/>
                      <a:r>
                        <a:rPr lang="en-US" b="1" dirty="0">
                          <a:solidFill>
                            <a:schemeClr val="tx1"/>
                          </a:solidFill>
                        </a:rPr>
                        <a:t>Condition</a:t>
                      </a:r>
                    </a:p>
                  </a:txBody>
                  <a:tcPr anchor="ctr"/>
                </a:tc>
                <a:tc>
                  <a:txBody>
                    <a:bodyPr/>
                    <a:lstStyle/>
                    <a:p>
                      <a:pPr algn="ctr"/>
                      <a:endParaRPr lang="en-US" b="1" dirty="0"/>
                    </a:p>
                  </a:txBody>
                  <a:tcPr anchor="ctr"/>
                </a:tc>
                <a:tc grid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𝛼 </a:t>
                      </a:r>
                      <a:r>
                        <a:rPr lang="en-US" sz="2400" b="0" dirty="0">
                          <a:solidFill>
                            <a:schemeClr val="tx1"/>
                          </a:solidFill>
                        </a:rPr>
                        <a:t>≥</a:t>
                      </a:r>
                      <a:r>
                        <a:rPr lang="en-US" sz="2400" b="1" dirty="0">
                          <a:solidFill>
                            <a:schemeClr val="tx1"/>
                          </a:solidFill>
                        </a:rPr>
                        <a:t> 𝛽</a:t>
                      </a:r>
                    </a:p>
                  </a:txBody>
                  <a:tcPr anchor="ctr"/>
                </a:tc>
                <a:tc hMerge="1">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C00000"/>
                          </a:solidFill>
                        </a:rPr>
                        <a:t>𝛼 </a:t>
                      </a:r>
                      <a:r>
                        <a:rPr lang="en-US" sz="2400" b="0" dirty="0">
                          <a:solidFill>
                            <a:srgbClr val="C00000"/>
                          </a:solidFill>
                        </a:rPr>
                        <a:t>≥</a:t>
                      </a:r>
                      <a:r>
                        <a:rPr lang="en-US" sz="2400" b="1" dirty="0">
                          <a:solidFill>
                            <a:srgbClr val="C00000"/>
                          </a:solidFill>
                        </a:rPr>
                        <a:t> 𝛽</a:t>
                      </a:r>
                    </a:p>
                  </a:txBody>
                  <a:tcPr anchor="ctr"/>
                </a:tc>
                <a:extLst>
                  <a:ext uri="{0D108BD9-81ED-4DB2-BD59-A6C34878D82A}">
                    <a16:rowId xmlns:a16="http://schemas.microsoft.com/office/drawing/2014/main" val="1206871508"/>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b="1" dirty="0">
                          <a:solidFill>
                            <a:schemeClr val="tx1"/>
                          </a:solidFill>
                        </a:rPr>
                        <a:t>if Condition True Then Return </a:t>
                      </a:r>
                    </a:p>
                  </a:txBody>
                  <a:tcPr anchor="ctr"/>
                </a:tc>
                <a:tc>
                  <a:txBody>
                    <a:bodyPr/>
                    <a:lstStyle/>
                    <a:p>
                      <a:pPr algn="ctr"/>
                      <a:endParaRPr lang="en-US" b="1"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FF0000"/>
                          </a:solidFill>
                        </a:rPr>
                        <a:t>𝛽</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3333FF"/>
                          </a:solidFill>
                        </a:rPr>
                        <a:t>𝛼</a:t>
                      </a:r>
                    </a:p>
                  </a:txBody>
                  <a:tcPr anchor="ctr"/>
                </a:tc>
                <a:extLst>
                  <a:ext uri="{0D108BD9-81ED-4DB2-BD59-A6C34878D82A}">
                    <a16:rowId xmlns:a16="http://schemas.microsoft.com/office/drawing/2014/main" val="1796813963"/>
                  </a:ext>
                </a:extLst>
              </a:tr>
            </a:tbl>
          </a:graphicData>
        </a:graphic>
      </p:graphicFrame>
    </p:spTree>
    <p:extLst>
      <p:ext uri="{BB962C8B-B14F-4D97-AF65-F5344CB8AC3E}">
        <p14:creationId xmlns:p14="http://schemas.microsoft.com/office/powerpoint/2010/main" val="22927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Alpha-Beta Pruning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0000FF"/>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a:solidFill>
            <a:srgbClr val="C198E0"/>
          </a:solidFill>
        </p:grpSpPr>
        <p:cxnSp>
          <p:nvCxnSpPr>
            <p:cNvPr id="14382" name="AutoShape 13"/>
            <p:cNvCxnSpPr>
              <a:cxnSpLocks noChangeShapeType="1"/>
              <a:stCxn id="14374" idx="0"/>
            </p:cNvCxnSpPr>
            <p:nvPr/>
          </p:nvCxnSpPr>
          <p:spPr bwMode="auto">
            <a:xfrm>
              <a:off x="2173288" y="3765550"/>
              <a:ext cx="1588" cy="806450"/>
            </a:xfrm>
            <a:prstGeom prst="straightConnector1">
              <a:avLst/>
            </a:prstGeom>
            <a:grp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grpFill/>
            <a:ln w="9525">
              <a:solidFill>
                <a:schemeClr val="tx1"/>
              </a:solidFill>
              <a:miter lim="800000"/>
              <a:headEnd/>
              <a:tailEnd/>
            </a:ln>
          </p:spPr>
          <p:txBody>
            <a:bodyPr wrap="none" anchor="ctr"/>
            <a:lstStyle/>
            <a:p>
              <a:pPr algn="ctr"/>
              <a:r>
                <a:rPr lang="en-US" dirty="0"/>
                <a:t>12</a:t>
              </a:r>
            </a:p>
          </p:txBody>
        </p:sp>
      </p:grpSp>
      <p:grpSp>
        <p:nvGrpSpPr>
          <p:cNvPr id="3" name="Group 61"/>
          <p:cNvGrpSpPr>
            <a:grpSpLocks/>
          </p:cNvGrpSpPr>
          <p:nvPr/>
        </p:nvGrpSpPr>
        <p:grpSpPr bwMode="auto">
          <a:xfrm>
            <a:off x="2897717" y="3765550"/>
            <a:ext cx="1267883" cy="1187450"/>
            <a:chOff x="2173288" y="3765550"/>
            <a:chExt cx="950912" cy="1187450"/>
          </a:xfrm>
          <a:solidFill>
            <a:srgbClr val="C198E0"/>
          </a:solidFill>
        </p:grpSpPr>
        <p:cxnSp>
          <p:nvCxnSpPr>
            <p:cNvPr id="14380" name="AutoShape 17"/>
            <p:cNvCxnSpPr>
              <a:cxnSpLocks noChangeShapeType="1"/>
              <a:stCxn id="14374" idx="0"/>
            </p:cNvCxnSpPr>
            <p:nvPr/>
          </p:nvCxnSpPr>
          <p:spPr bwMode="auto">
            <a:xfrm>
              <a:off x="2173288" y="3765550"/>
              <a:ext cx="763586" cy="822325"/>
            </a:xfrm>
            <a:prstGeom prst="straightConnector1">
              <a:avLst/>
            </a:prstGeom>
            <a:grp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grpFill/>
            <a:ln w="9525">
              <a:solidFill>
                <a:schemeClr val="tx1"/>
              </a:solidFill>
              <a:miter lim="800000"/>
              <a:headEnd/>
              <a:tailEnd/>
            </a:ln>
          </p:spPr>
          <p:txBody>
            <a:bodyPr wrap="none" anchor="ctr"/>
            <a:lstStyle/>
            <a:p>
              <a:pPr algn="ctr"/>
              <a:r>
                <a:rPr lang="en-US" dirty="0"/>
                <a:t>8</a:t>
              </a:r>
            </a:p>
          </p:txBody>
        </p:sp>
      </p:grpSp>
      <p:grpSp>
        <p:nvGrpSpPr>
          <p:cNvPr id="4" name="Group 64"/>
          <p:cNvGrpSpPr>
            <a:grpSpLocks/>
          </p:cNvGrpSpPr>
          <p:nvPr/>
        </p:nvGrpSpPr>
        <p:grpSpPr bwMode="auto">
          <a:xfrm>
            <a:off x="8737600" y="3765550"/>
            <a:ext cx="508000" cy="1187450"/>
            <a:chOff x="6553200" y="3765550"/>
            <a:chExt cx="381000" cy="1187450"/>
          </a:xfrm>
          <a:solidFill>
            <a:srgbClr val="C198E0"/>
          </a:solidFill>
        </p:grpSpPr>
        <p:cxnSp>
          <p:nvCxnSpPr>
            <p:cNvPr id="14378"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a:solidFill>
            <a:srgbClr val="C198E0"/>
          </a:solidFill>
        </p:grpSpPr>
        <p:cxnSp>
          <p:nvCxnSpPr>
            <p:cNvPr id="14376"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grpSp>
      <p:grpSp>
        <p:nvGrpSpPr>
          <p:cNvPr id="13" name="Group 12"/>
          <p:cNvGrpSpPr/>
          <p:nvPr/>
        </p:nvGrpSpPr>
        <p:grpSpPr>
          <a:xfrm>
            <a:off x="2645833" y="2514600"/>
            <a:ext cx="3302000" cy="1250950"/>
            <a:chOff x="2645833" y="2514600"/>
            <a:chExt cx="3302000" cy="1250950"/>
          </a:xfrm>
        </p:grpSpPr>
        <p:sp>
          <p:nvSpPr>
            <p:cNvPr id="14374" name="AutoShape 6"/>
            <p:cNvSpPr>
              <a:spLocks noChangeArrowheads="1"/>
            </p:cNvSpPr>
            <p:nvPr/>
          </p:nvSpPr>
          <p:spPr bwMode="auto">
            <a:xfrm flipV="1">
              <a:off x="2645833" y="3460750"/>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897717" y="2514600"/>
              <a:ext cx="3050116"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198E0"/>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 name="Group 13"/>
          <p:cNvGrpSpPr/>
          <p:nvPr/>
        </p:nvGrpSpPr>
        <p:grpSpPr>
          <a:xfrm>
            <a:off x="5693833" y="2514603"/>
            <a:ext cx="508000" cy="1235075"/>
            <a:chOff x="5693833" y="2514603"/>
            <a:chExt cx="508000" cy="1235075"/>
          </a:xfrm>
        </p:grpSpPr>
        <p:sp>
          <p:nvSpPr>
            <p:cNvPr id="14372" name="AutoShape 20"/>
            <p:cNvSpPr>
              <a:spLocks noChangeArrowheads="1"/>
            </p:cNvSpPr>
            <p:nvPr/>
          </p:nvSpPr>
          <p:spPr bwMode="auto">
            <a:xfrm flipV="1">
              <a:off x="5693833" y="3444878"/>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5945717" y="2514603"/>
              <a:ext cx="2117"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a:solidFill>
            <a:srgbClr val="C198E0"/>
          </a:solidFill>
        </p:grpSpPr>
        <p:cxnSp>
          <p:nvCxnSpPr>
            <p:cNvPr id="14368" name="AutoShape 23"/>
            <p:cNvCxnSpPr>
              <a:cxnSpLocks noChangeShapeType="1"/>
            </p:cNvCxnSpPr>
            <p:nvPr/>
          </p:nvCxnSpPr>
          <p:spPr bwMode="auto">
            <a:xfrm flipH="1">
              <a:off x="3698875" y="3765550"/>
              <a:ext cx="760413" cy="822325"/>
            </a:xfrm>
            <a:prstGeom prst="straightConnector1">
              <a:avLst/>
            </a:prstGeom>
            <a:grp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grp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grp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a:solidFill>
            <a:srgbClr val="C198E0"/>
          </a:solidFill>
        </p:grpSpPr>
        <p:cxnSp>
          <p:nvCxnSpPr>
            <p:cNvPr id="14362" name="AutoShape 29"/>
            <p:cNvCxnSpPr>
              <a:cxnSpLocks noChangeShapeType="1"/>
            </p:cNvCxnSpPr>
            <p:nvPr/>
          </p:nvCxnSpPr>
          <p:spPr bwMode="auto">
            <a:xfrm flipH="1">
              <a:off x="5984875" y="3765550"/>
              <a:ext cx="760413" cy="822325"/>
            </a:xfrm>
            <a:prstGeom prst="straightConnector1">
              <a:avLst/>
            </a:prstGeom>
            <a:grp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grp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grp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grpFill/>
            <a:ln w="12700">
              <a:solidFill>
                <a:schemeClr val="tx1"/>
              </a:solidFill>
              <a:round/>
              <a:headEnd/>
              <a:tailEnd/>
            </a:ln>
          </p:spPr>
        </p:cxnSp>
      </p:grpSp>
      <p:sp>
        <p:nvSpPr>
          <p:cNvPr id="50" name="TextBox 49"/>
          <p:cNvSpPr txBox="1"/>
          <p:nvPr/>
        </p:nvSpPr>
        <p:spPr>
          <a:xfrm>
            <a:off x="1066800" y="1295400"/>
            <a:ext cx="3449983" cy="954107"/>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 best option so far from any </a:t>
            </a:r>
          </a:p>
          <a:p>
            <a:r>
              <a:rPr lang="en-US" dirty="0"/>
              <a:t>MAX node on this path</a:t>
            </a:r>
          </a:p>
          <a:p>
            <a:r>
              <a:rPr lang="en-US" b="1" dirty="0"/>
              <a:t>Default</a:t>
            </a:r>
            <a:r>
              <a:rPr lang="en-US" dirty="0"/>
              <a:t> = </a:t>
            </a:r>
            <a:r>
              <a:rPr lang="en-US" b="1" i="1" dirty="0">
                <a:solidFill>
                  <a:srgbClr val="0000FF"/>
                </a:solidFill>
              </a:rPr>
              <a:t>-∞</a:t>
            </a:r>
          </a:p>
        </p:txBody>
      </p:sp>
      <p:sp>
        <p:nvSpPr>
          <p:cNvPr id="46" name="TextBox 45"/>
          <p:cNvSpPr txBox="1"/>
          <p:nvPr/>
        </p:nvSpPr>
        <p:spPr>
          <a:xfrm>
            <a:off x="4742832" y="1934401"/>
            <a:ext cx="885179"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a:t>
            </a:r>
          </a:p>
          <a:p>
            <a:r>
              <a:rPr lang="en-US" b="1" dirty="0">
                <a:solidFill>
                  <a:srgbClr val="FF0000"/>
                </a:solidFill>
              </a:rPr>
              <a:t>𝛽 = +∞</a:t>
            </a:r>
            <a:endParaRPr lang="en-US" dirty="0">
              <a:solidFill>
                <a:srgbClr val="0000FF"/>
              </a:solidFill>
              <a:latin typeface="Calibri"/>
              <a:cs typeface="Calibri"/>
            </a:endParaRPr>
          </a:p>
        </p:txBody>
      </p:sp>
      <p:pic>
        <p:nvPicPr>
          <p:cNvPr id="47" name="Picture 46" descr="BU00529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7927" y="3810135"/>
            <a:ext cx="1230511" cy="1292352"/>
          </a:xfrm>
          <a:prstGeom prst="rect">
            <a:avLst/>
          </a:prstGeom>
        </p:spPr>
      </p:pic>
      <p:sp>
        <p:nvSpPr>
          <p:cNvPr id="7" name="TextBox 6">
            <a:extLst>
              <a:ext uri="{FF2B5EF4-FFF2-40B4-BE49-F238E27FC236}">
                <a16:creationId xmlns:a16="http://schemas.microsoft.com/office/drawing/2014/main" id="{E4CB6B90-6924-AB57-5B9E-7E384A944506}"/>
              </a:ext>
            </a:extLst>
          </p:cNvPr>
          <p:cNvSpPr txBox="1"/>
          <p:nvPr/>
        </p:nvSpPr>
        <p:spPr>
          <a:xfrm>
            <a:off x="8262026" y="1295400"/>
            <a:ext cx="3445174" cy="923330"/>
          </a:xfrm>
          <a:prstGeom prst="rect">
            <a:avLst/>
          </a:prstGeom>
          <a:noFill/>
        </p:spPr>
        <p:txBody>
          <a:bodyPr wrap="none" rtlCol="0">
            <a:spAutoFit/>
          </a:bodyPr>
          <a:lstStyle/>
          <a:p>
            <a:r>
              <a:rPr lang="en-US" dirty="0">
                <a:sym typeface="Symbol" pitchFamily="18" charset="2"/>
              </a:rPr>
              <a:t> </a:t>
            </a:r>
            <a:r>
              <a:rPr lang="en-US" b="1" dirty="0">
                <a:solidFill>
                  <a:srgbClr val="FF0000"/>
                </a:solidFill>
              </a:rPr>
              <a:t>𝛽</a:t>
            </a:r>
            <a:r>
              <a:rPr lang="en-US" dirty="0"/>
              <a:t> = best option so far from any </a:t>
            </a:r>
          </a:p>
          <a:p>
            <a:r>
              <a:rPr lang="en-US" dirty="0"/>
              <a:t>MIN node on this path</a:t>
            </a:r>
          </a:p>
          <a:p>
            <a:r>
              <a:rPr lang="en-US" b="1" dirty="0"/>
              <a:t>Default </a:t>
            </a:r>
            <a:r>
              <a:rPr lang="en-US" dirty="0"/>
              <a:t>= </a:t>
            </a:r>
            <a:r>
              <a:rPr lang="en-US" b="1" dirty="0">
                <a:solidFill>
                  <a:srgbClr val="FF0000"/>
                </a:solidFill>
              </a:rPr>
              <a:t>+∞</a:t>
            </a:r>
          </a:p>
        </p:txBody>
      </p:sp>
      <p:cxnSp>
        <p:nvCxnSpPr>
          <p:cNvPr id="11" name="AutoShape 7">
            <a:extLst>
              <a:ext uri="{FF2B5EF4-FFF2-40B4-BE49-F238E27FC236}">
                <a16:creationId xmlns:a16="http://schemas.microsoft.com/office/drawing/2014/main" id="{E5BDF6D6-70C0-B095-51C3-2C1BC9FB2EED}"/>
              </a:ext>
            </a:extLst>
          </p:cNvPr>
          <p:cNvCxnSpPr>
            <a:cxnSpLocks noChangeShapeType="1"/>
          </p:cNvCxnSpPr>
          <p:nvPr/>
        </p:nvCxnSpPr>
        <p:spPr bwMode="auto">
          <a:xfrm flipH="1">
            <a:off x="2872682" y="2520948"/>
            <a:ext cx="3050116" cy="946150"/>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B6BF8AA-4594-B560-B1D8-AEE23A183E2C}"/>
              </a:ext>
            </a:extLst>
          </p:cNvPr>
          <p:cNvSpPr txBox="1"/>
          <p:nvPr/>
        </p:nvSpPr>
        <p:spPr>
          <a:xfrm>
            <a:off x="1694833" y="3189744"/>
            <a:ext cx="885179"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a:t>
            </a:r>
          </a:p>
          <a:p>
            <a:r>
              <a:rPr lang="en-US" b="1" dirty="0">
                <a:solidFill>
                  <a:srgbClr val="FF0000"/>
                </a:solidFill>
              </a:rPr>
              <a:t>𝛽 = +∞</a:t>
            </a:r>
            <a:endParaRPr lang="en-US" dirty="0">
              <a:solidFill>
                <a:srgbClr val="0000FF"/>
              </a:solidFill>
              <a:latin typeface="Calibri"/>
              <a:cs typeface="Calibri"/>
            </a:endParaRPr>
          </a:p>
        </p:txBody>
      </p:sp>
      <p:cxnSp>
        <p:nvCxnSpPr>
          <p:cNvPr id="16" name="AutoShape 9">
            <a:extLst>
              <a:ext uri="{FF2B5EF4-FFF2-40B4-BE49-F238E27FC236}">
                <a16:creationId xmlns:a16="http://schemas.microsoft.com/office/drawing/2014/main" id="{BB03F6DD-94F1-B939-2E27-B60CD07DE532}"/>
              </a:ext>
            </a:extLst>
          </p:cNvPr>
          <p:cNvCxnSpPr>
            <a:cxnSpLocks noChangeShapeType="1"/>
          </p:cNvCxnSpPr>
          <p:nvPr/>
        </p:nvCxnSpPr>
        <p:spPr bwMode="auto">
          <a:xfrm flipH="1">
            <a:off x="1887008" y="3752347"/>
            <a:ext cx="1013884" cy="822325"/>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34D08F33-28C1-DA87-C634-BD75B506D59C}"/>
              </a:ext>
            </a:extLst>
          </p:cNvPr>
          <p:cNvSpPr txBox="1"/>
          <p:nvPr/>
        </p:nvSpPr>
        <p:spPr>
          <a:xfrm>
            <a:off x="1692983" y="3189744"/>
            <a:ext cx="832279"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a:t>
            </a:r>
          </a:p>
          <a:p>
            <a:r>
              <a:rPr lang="en-US" b="1" dirty="0">
                <a:solidFill>
                  <a:srgbClr val="FF0000"/>
                </a:solidFill>
              </a:rPr>
              <a:t>𝛽 = 3</a:t>
            </a:r>
            <a:endParaRPr lang="en-US" dirty="0">
              <a:solidFill>
                <a:srgbClr val="0000FF"/>
              </a:solidFill>
              <a:latin typeface="Calibri"/>
              <a:cs typeface="Calibri"/>
            </a:endParaRPr>
          </a:p>
        </p:txBody>
      </p:sp>
      <p:cxnSp>
        <p:nvCxnSpPr>
          <p:cNvPr id="18" name="AutoShape 13">
            <a:extLst>
              <a:ext uri="{FF2B5EF4-FFF2-40B4-BE49-F238E27FC236}">
                <a16:creationId xmlns:a16="http://schemas.microsoft.com/office/drawing/2014/main" id="{2A6CD034-2E47-C533-CCC1-05D42251A4B9}"/>
              </a:ext>
            </a:extLst>
          </p:cNvPr>
          <p:cNvCxnSpPr>
            <a:cxnSpLocks noChangeShapeType="1"/>
          </p:cNvCxnSpPr>
          <p:nvPr/>
        </p:nvCxnSpPr>
        <p:spPr bwMode="auto">
          <a:xfrm>
            <a:off x="2889251" y="3760284"/>
            <a:ext cx="2117" cy="806450"/>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cxnSp>
        <p:nvCxnSpPr>
          <p:cNvPr id="19" name="AutoShape 17">
            <a:extLst>
              <a:ext uri="{FF2B5EF4-FFF2-40B4-BE49-F238E27FC236}">
                <a16:creationId xmlns:a16="http://schemas.microsoft.com/office/drawing/2014/main" id="{1E7C2A54-2198-3248-426E-6BDD68533E9E}"/>
              </a:ext>
            </a:extLst>
          </p:cNvPr>
          <p:cNvCxnSpPr>
            <a:cxnSpLocks noChangeShapeType="1"/>
          </p:cNvCxnSpPr>
          <p:nvPr/>
        </p:nvCxnSpPr>
        <p:spPr bwMode="auto">
          <a:xfrm>
            <a:off x="2904066" y="3759435"/>
            <a:ext cx="1018115" cy="822325"/>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67DCBF6-3D10-1750-810D-1E99980878F3}"/>
              </a:ext>
            </a:extLst>
          </p:cNvPr>
          <p:cNvSpPr txBox="1"/>
          <p:nvPr/>
        </p:nvSpPr>
        <p:spPr>
          <a:xfrm>
            <a:off x="4752175" y="1912533"/>
            <a:ext cx="885179"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a:t>
            </a:r>
            <a:endParaRPr lang="en-US" dirty="0">
              <a:solidFill>
                <a:srgbClr val="0000FF"/>
              </a:solidFill>
              <a:latin typeface="Calibri"/>
              <a:cs typeface="Calibri"/>
            </a:endParaRPr>
          </a:p>
        </p:txBody>
      </p:sp>
      <p:cxnSp>
        <p:nvCxnSpPr>
          <p:cNvPr id="21" name="AutoShape 21">
            <a:extLst>
              <a:ext uri="{FF2B5EF4-FFF2-40B4-BE49-F238E27FC236}">
                <a16:creationId xmlns:a16="http://schemas.microsoft.com/office/drawing/2014/main" id="{0F08751A-AD60-B751-19DE-EBD16DBCB92E}"/>
              </a:ext>
            </a:extLst>
          </p:cNvPr>
          <p:cNvCxnSpPr>
            <a:cxnSpLocks noChangeShapeType="1"/>
          </p:cNvCxnSpPr>
          <p:nvPr/>
        </p:nvCxnSpPr>
        <p:spPr bwMode="auto">
          <a:xfrm flipH="1">
            <a:off x="5933335" y="2522537"/>
            <a:ext cx="2117" cy="930275"/>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078220BB-2E13-86F4-1C9B-3A542CBDDD61}"/>
              </a:ext>
            </a:extLst>
          </p:cNvPr>
          <p:cNvSpPr txBox="1"/>
          <p:nvPr/>
        </p:nvSpPr>
        <p:spPr>
          <a:xfrm>
            <a:off x="4807596" y="3217643"/>
            <a:ext cx="885179"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a:t>
            </a:r>
            <a:endParaRPr lang="en-US" dirty="0">
              <a:solidFill>
                <a:srgbClr val="0000FF"/>
              </a:solidFill>
              <a:latin typeface="Calibri"/>
              <a:cs typeface="Calibri"/>
            </a:endParaRPr>
          </a:p>
        </p:txBody>
      </p:sp>
      <p:cxnSp>
        <p:nvCxnSpPr>
          <p:cNvPr id="24" name="AutoShape 23">
            <a:extLst>
              <a:ext uri="{FF2B5EF4-FFF2-40B4-BE49-F238E27FC236}">
                <a16:creationId xmlns:a16="http://schemas.microsoft.com/office/drawing/2014/main" id="{D1D5699B-E4EF-B802-858C-458A110594FF}"/>
              </a:ext>
            </a:extLst>
          </p:cNvPr>
          <p:cNvCxnSpPr>
            <a:cxnSpLocks noChangeShapeType="1"/>
          </p:cNvCxnSpPr>
          <p:nvPr/>
        </p:nvCxnSpPr>
        <p:spPr bwMode="auto">
          <a:xfrm flipH="1">
            <a:off x="4927600" y="3768863"/>
            <a:ext cx="1013885" cy="822325"/>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61BE903D-4369-B698-280A-8061F0FD1F7D}"/>
              </a:ext>
            </a:extLst>
          </p:cNvPr>
          <p:cNvSpPr txBox="1"/>
          <p:nvPr/>
        </p:nvSpPr>
        <p:spPr>
          <a:xfrm>
            <a:off x="4795929" y="3213383"/>
            <a:ext cx="832081" cy="646331"/>
          </a:xfrm>
          <a:prstGeom prst="rect">
            <a:avLst/>
          </a:prstGeom>
          <a:solidFill>
            <a:schemeClr val="bg1"/>
          </a:solidFill>
        </p:spPr>
        <p:txBody>
          <a:bodyPr wrap="squar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2</a:t>
            </a:r>
            <a:endParaRPr lang="en-US" dirty="0">
              <a:solidFill>
                <a:srgbClr val="0000FF"/>
              </a:solidFill>
              <a:latin typeface="Calibri"/>
              <a:cs typeface="Calibri"/>
            </a:endParaRPr>
          </a:p>
        </p:txBody>
      </p:sp>
      <p:grpSp>
        <p:nvGrpSpPr>
          <p:cNvPr id="26" name="Group 64">
            <a:extLst>
              <a:ext uri="{FF2B5EF4-FFF2-40B4-BE49-F238E27FC236}">
                <a16:creationId xmlns:a16="http://schemas.microsoft.com/office/drawing/2014/main" id="{8486C3D7-E80A-F413-01AD-64146841E3E8}"/>
              </a:ext>
            </a:extLst>
          </p:cNvPr>
          <p:cNvGrpSpPr>
            <a:grpSpLocks/>
          </p:cNvGrpSpPr>
          <p:nvPr/>
        </p:nvGrpSpPr>
        <p:grpSpPr bwMode="auto">
          <a:xfrm>
            <a:off x="5689600" y="3765550"/>
            <a:ext cx="508000" cy="1187450"/>
            <a:chOff x="6553200" y="3765550"/>
            <a:chExt cx="381000" cy="1187450"/>
          </a:xfrm>
          <a:solidFill>
            <a:srgbClr val="C198E0"/>
          </a:solidFill>
        </p:grpSpPr>
        <p:cxnSp>
          <p:nvCxnSpPr>
            <p:cNvPr id="27" name="AutoShape 33">
              <a:extLst>
                <a:ext uri="{FF2B5EF4-FFF2-40B4-BE49-F238E27FC236}">
                  <a16:creationId xmlns:a16="http://schemas.microsoft.com/office/drawing/2014/main" id="{C606B13C-3FB8-0DE8-DC53-5A8DC6CF77C5}"/>
                </a:ext>
              </a:extLst>
            </p:cNvPr>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28" name="Rectangle 7">
              <a:extLst>
                <a:ext uri="{FF2B5EF4-FFF2-40B4-BE49-F238E27FC236}">
                  <a16:creationId xmlns:a16="http://schemas.microsoft.com/office/drawing/2014/main" id="{EE1EFB7D-A528-2A34-CF4C-327815B37766}"/>
                </a:ext>
              </a:extLst>
            </p:cNvPr>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4</a:t>
              </a:r>
            </a:p>
          </p:txBody>
        </p:sp>
      </p:grpSp>
      <p:grpSp>
        <p:nvGrpSpPr>
          <p:cNvPr id="29" name="Group 65">
            <a:extLst>
              <a:ext uri="{FF2B5EF4-FFF2-40B4-BE49-F238E27FC236}">
                <a16:creationId xmlns:a16="http://schemas.microsoft.com/office/drawing/2014/main" id="{D31E2366-3D71-061A-F18A-DB72D784B421}"/>
              </a:ext>
            </a:extLst>
          </p:cNvPr>
          <p:cNvGrpSpPr>
            <a:grpSpLocks/>
          </p:cNvGrpSpPr>
          <p:nvPr/>
        </p:nvGrpSpPr>
        <p:grpSpPr bwMode="auto">
          <a:xfrm>
            <a:off x="5945717" y="3765550"/>
            <a:ext cx="1267883" cy="1187450"/>
            <a:chOff x="6745288" y="3765550"/>
            <a:chExt cx="950912" cy="1187450"/>
          </a:xfrm>
          <a:solidFill>
            <a:srgbClr val="C198E0"/>
          </a:solidFill>
        </p:grpSpPr>
        <p:cxnSp>
          <p:nvCxnSpPr>
            <p:cNvPr id="30" name="AutoShape 37">
              <a:extLst>
                <a:ext uri="{FF2B5EF4-FFF2-40B4-BE49-F238E27FC236}">
                  <a16:creationId xmlns:a16="http://schemas.microsoft.com/office/drawing/2014/main" id="{F2BEAD79-6320-3E97-D516-BED7DEE06D7B}"/>
                </a:ext>
              </a:extLst>
            </p:cNvPr>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31" name="Rectangle 7">
              <a:extLst>
                <a:ext uri="{FF2B5EF4-FFF2-40B4-BE49-F238E27FC236}">
                  <a16:creationId xmlns:a16="http://schemas.microsoft.com/office/drawing/2014/main" id="{E1A3553D-B361-9210-9743-BE7FA8E02D30}"/>
                </a:ext>
              </a:extLst>
            </p:cNvPr>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6</a:t>
              </a:r>
            </a:p>
          </p:txBody>
        </p:sp>
      </p:grpSp>
      <p:sp>
        <p:nvSpPr>
          <p:cNvPr id="14336" name="TextBox 14335">
            <a:extLst>
              <a:ext uri="{FF2B5EF4-FFF2-40B4-BE49-F238E27FC236}">
                <a16:creationId xmlns:a16="http://schemas.microsoft.com/office/drawing/2014/main" id="{EDE5DACE-665D-F318-A4EA-B9F6983624D1}"/>
              </a:ext>
            </a:extLst>
          </p:cNvPr>
          <p:cNvSpPr txBox="1"/>
          <p:nvPr/>
        </p:nvSpPr>
        <p:spPr>
          <a:xfrm>
            <a:off x="6494162" y="3289984"/>
            <a:ext cx="1095768" cy="646331"/>
          </a:xfrm>
          <a:prstGeom prst="rect">
            <a:avLst/>
          </a:prstGeom>
          <a:noFill/>
        </p:spPr>
        <p:txBody>
          <a:bodyPr wrap="square" rtlCol="0">
            <a:spAutoFit/>
          </a:bodyPr>
          <a:lstStyle/>
          <a:p>
            <a:r>
              <a:rPr lang="en-US" b="1" dirty="0"/>
              <a:t>𝛼</a:t>
            </a:r>
            <a:r>
              <a:rPr lang="en-US" dirty="0"/>
              <a:t> ≥ </a:t>
            </a:r>
            <a:r>
              <a:rPr lang="en-US" b="1" dirty="0"/>
              <a:t>𝛽</a:t>
            </a:r>
          </a:p>
          <a:p>
            <a:r>
              <a:rPr lang="en-US" dirty="0">
                <a:solidFill>
                  <a:srgbClr val="FF0000"/>
                </a:solidFill>
              </a:rPr>
              <a:t>Return </a:t>
            </a:r>
            <a:r>
              <a:rPr lang="en-US" b="1" i="1" dirty="0">
                <a:solidFill>
                  <a:srgbClr val="0000FF"/>
                </a:solidFill>
                <a:sym typeface="Symbol" pitchFamily="18" charset="2"/>
              </a:rPr>
              <a:t>α</a:t>
            </a:r>
            <a:endParaRPr lang="en-US" dirty="0">
              <a:solidFill>
                <a:srgbClr val="FF0000"/>
              </a:solidFill>
            </a:endParaRPr>
          </a:p>
        </p:txBody>
      </p:sp>
      <p:cxnSp>
        <p:nvCxnSpPr>
          <p:cNvPr id="14345" name="AutoShape 27">
            <a:extLst>
              <a:ext uri="{FF2B5EF4-FFF2-40B4-BE49-F238E27FC236}">
                <a16:creationId xmlns:a16="http://schemas.microsoft.com/office/drawing/2014/main" id="{FC319575-D567-112A-2BE7-24B5D044C06D}"/>
              </a:ext>
            </a:extLst>
          </p:cNvPr>
          <p:cNvCxnSpPr>
            <a:cxnSpLocks noChangeShapeType="1"/>
          </p:cNvCxnSpPr>
          <p:nvPr/>
        </p:nvCxnSpPr>
        <p:spPr bwMode="auto">
          <a:xfrm>
            <a:off x="5925885" y="2503624"/>
            <a:ext cx="3045883" cy="946150"/>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14346" name="TextBox 14345">
            <a:extLst>
              <a:ext uri="{FF2B5EF4-FFF2-40B4-BE49-F238E27FC236}">
                <a16:creationId xmlns:a16="http://schemas.microsoft.com/office/drawing/2014/main" id="{1B5DA8CA-84DD-EE92-8C36-330F997BDDAC}"/>
              </a:ext>
            </a:extLst>
          </p:cNvPr>
          <p:cNvSpPr txBox="1"/>
          <p:nvPr/>
        </p:nvSpPr>
        <p:spPr>
          <a:xfrm>
            <a:off x="9361672" y="3163804"/>
            <a:ext cx="885179"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a:t>
            </a:r>
            <a:endParaRPr lang="en-US" dirty="0">
              <a:solidFill>
                <a:srgbClr val="0000FF"/>
              </a:solidFill>
              <a:latin typeface="Calibri"/>
              <a:cs typeface="Calibri"/>
            </a:endParaRPr>
          </a:p>
        </p:txBody>
      </p:sp>
      <p:cxnSp>
        <p:nvCxnSpPr>
          <p:cNvPr id="14347" name="AutoShape 29">
            <a:extLst>
              <a:ext uri="{FF2B5EF4-FFF2-40B4-BE49-F238E27FC236}">
                <a16:creationId xmlns:a16="http://schemas.microsoft.com/office/drawing/2014/main" id="{87E6EE03-992A-3FAD-6882-614D25944120}"/>
              </a:ext>
            </a:extLst>
          </p:cNvPr>
          <p:cNvCxnSpPr>
            <a:cxnSpLocks noChangeShapeType="1"/>
          </p:cNvCxnSpPr>
          <p:nvPr/>
        </p:nvCxnSpPr>
        <p:spPr bwMode="auto">
          <a:xfrm flipH="1">
            <a:off x="7970205" y="3776526"/>
            <a:ext cx="1013885" cy="822325"/>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14348" name="TextBox 14347">
            <a:extLst>
              <a:ext uri="{FF2B5EF4-FFF2-40B4-BE49-F238E27FC236}">
                <a16:creationId xmlns:a16="http://schemas.microsoft.com/office/drawing/2014/main" id="{9ADC9803-65B3-4FAE-1C17-EF411DD4943F}"/>
              </a:ext>
            </a:extLst>
          </p:cNvPr>
          <p:cNvSpPr txBox="1"/>
          <p:nvPr/>
        </p:nvSpPr>
        <p:spPr>
          <a:xfrm>
            <a:off x="9361672" y="3163803"/>
            <a:ext cx="841897" cy="646331"/>
          </a:xfrm>
          <a:prstGeom prst="rect">
            <a:avLst/>
          </a:prstGeom>
          <a:solidFill>
            <a:schemeClr val="bg1"/>
          </a:solidFill>
        </p:spPr>
        <p:txBody>
          <a:bodyPr wrap="non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14</a:t>
            </a:r>
            <a:endParaRPr lang="en-US" dirty="0">
              <a:solidFill>
                <a:srgbClr val="0000FF"/>
              </a:solidFill>
              <a:latin typeface="Calibri"/>
              <a:cs typeface="Calibri"/>
            </a:endParaRPr>
          </a:p>
        </p:txBody>
      </p:sp>
      <p:cxnSp>
        <p:nvCxnSpPr>
          <p:cNvPr id="14349" name="AutoShape 33">
            <a:extLst>
              <a:ext uri="{FF2B5EF4-FFF2-40B4-BE49-F238E27FC236}">
                <a16:creationId xmlns:a16="http://schemas.microsoft.com/office/drawing/2014/main" id="{A4C8C422-A3BD-C17E-EE89-439D302DA886}"/>
              </a:ext>
            </a:extLst>
          </p:cNvPr>
          <p:cNvCxnSpPr>
            <a:cxnSpLocks noChangeShapeType="1"/>
          </p:cNvCxnSpPr>
          <p:nvPr/>
        </p:nvCxnSpPr>
        <p:spPr bwMode="auto">
          <a:xfrm>
            <a:off x="9001229" y="3784463"/>
            <a:ext cx="2117" cy="806450"/>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14350" name="TextBox 14349">
            <a:extLst>
              <a:ext uri="{FF2B5EF4-FFF2-40B4-BE49-F238E27FC236}">
                <a16:creationId xmlns:a16="http://schemas.microsoft.com/office/drawing/2014/main" id="{0881D35F-775D-B8F4-D0A7-0286354E3704}"/>
              </a:ext>
            </a:extLst>
          </p:cNvPr>
          <p:cNvSpPr txBox="1"/>
          <p:nvPr/>
        </p:nvSpPr>
        <p:spPr>
          <a:xfrm>
            <a:off x="9352043" y="3164206"/>
            <a:ext cx="863844" cy="646331"/>
          </a:xfrm>
          <a:prstGeom prst="rect">
            <a:avLst/>
          </a:prstGeom>
          <a:solidFill>
            <a:schemeClr val="bg1"/>
          </a:solidFill>
        </p:spPr>
        <p:txBody>
          <a:bodyPr wrap="squar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5</a:t>
            </a:r>
            <a:endParaRPr lang="en-US" dirty="0">
              <a:solidFill>
                <a:srgbClr val="0000FF"/>
              </a:solidFill>
              <a:latin typeface="Calibri"/>
              <a:cs typeface="Calibri"/>
            </a:endParaRPr>
          </a:p>
        </p:txBody>
      </p:sp>
      <p:cxnSp>
        <p:nvCxnSpPr>
          <p:cNvPr id="14351" name="AutoShape 37">
            <a:extLst>
              <a:ext uri="{FF2B5EF4-FFF2-40B4-BE49-F238E27FC236}">
                <a16:creationId xmlns:a16="http://schemas.microsoft.com/office/drawing/2014/main" id="{79221E75-A38C-7BB9-00BB-2F0FF904C4CD}"/>
              </a:ext>
            </a:extLst>
          </p:cNvPr>
          <p:cNvCxnSpPr>
            <a:cxnSpLocks noChangeShapeType="1"/>
          </p:cNvCxnSpPr>
          <p:nvPr/>
        </p:nvCxnSpPr>
        <p:spPr bwMode="auto">
          <a:xfrm>
            <a:off x="8993717" y="3784597"/>
            <a:ext cx="1018116" cy="822325"/>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14352" name="TextBox 14351">
            <a:extLst>
              <a:ext uri="{FF2B5EF4-FFF2-40B4-BE49-F238E27FC236}">
                <a16:creationId xmlns:a16="http://schemas.microsoft.com/office/drawing/2014/main" id="{4255B4AD-CC71-C3C5-B86D-C853212A32E1}"/>
              </a:ext>
            </a:extLst>
          </p:cNvPr>
          <p:cNvSpPr txBox="1"/>
          <p:nvPr/>
        </p:nvSpPr>
        <p:spPr>
          <a:xfrm>
            <a:off x="9368162" y="3160765"/>
            <a:ext cx="863844" cy="646331"/>
          </a:xfrm>
          <a:prstGeom prst="rect">
            <a:avLst/>
          </a:prstGeom>
          <a:solidFill>
            <a:schemeClr val="bg1"/>
          </a:solidFill>
        </p:spPr>
        <p:txBody>
          <a:bodyPr wrap="square" rtlCol="0">
            <a:spAutoFit/>
          </a:bodyPr>
          <a:lstStyle/>
          <a:p>
            <a:r>
              <a:rPr lang="en-US" b="1" i="1" dirty="0">
                <a:solidFill>
                  <a:srgbClr val="0000FF"/>
                </a:solidFill>
                <a:sym typeface="Symbol" pitchFamily="18" charset="2"/>
              </a:rPr>
              <a:t>α = </a:t>
            </a:r>
            <a:r>
              <a:rPr lang="en-US" b="1" i="1" dirty="0">
                <a:solidFill>
                  <a:srgbClr val="0000FF"/>
                </a:solidFill>
              </a:rPr>
              <a:t>3</a:t>
            </a:r>
          </a:p>
          <a:p>
            <a:r>
              <a:rPr lang="en-US" b="1" dirty="0">
                <a:solidFill>
                  <a:srgbClr val="FF0000"/>
                </a:solidFill>
              </a:rPr>
              <a:t>𝛽 = 2</a:t>
            </a:r>
            <a:endParaRPr lang="en-US" dirty="0">
              <a:solidFill>
                <a:srgbClr val="0000FF"/>
              </a:solidFill>
              <a:latin typeface="Calibri"/>
              <a:cs typeface="Calibri"/>
            </a:endParaRPr>
          </a:p>
        </p:txBody>
      </p:sp>
      <p:sp>
        <p:nvSpPr>
          <p:cNvPr id="14353" name="TextBox 14352">
            <a:extLst>
              <a:ext uri="{FF2B5EF4-FFF2-40B4-BE49-F238E27FC236}">
                <a16:creationId xmlns:a16="http://schemas.microsoft.com/office/drawing/2014/main" id="{2F4768BA-0C31-00A1-B1BE-B152193FA35C}"/>
              </a:ext>
            </a:extLst>
          </p:cNvPr>
          <p:cNvSpPr txBox="1"/>
          <p:nvPr/>
        </p:nvSpPr>
        <p:spPr>
          <a:xfrm>
            <a:off x="10379790" y="3194941"/>
            <a:ext cx="1095768" cy="646331"/>
          </a:xfrm>
          <a:prstGeom prst="rect">
            <a:avLst/>
          </a:prstGeom>
          <a:noFill/>
        </p:spPr>
        <p:txBody>
          <a:bodyPr wrap="square" rtlCol="0">
            <a:spAutoFit/>
          </a:bodyPr>
          <a:lstStyle/>
          <a:p>
            <a:r>
              <a:rPr lang="en-US" b="1" dirty="0"/>
              <a:t>𝛼</a:t>
            </a:r>
            <a:r>
              <a:rPr lang="en-US" dirty="0"/>
              <a:t> ≥ </a:t>
            </a:r>
            <a:r>
              <a:rPr lang="en-US" b="1" dirty="0"/>
              <a:t>𝛽</a:t>
            </a:r>
          </a:p>
          <a:p>
            <a:r>
              <a:rPr lang="en-US" dirty="0">
                <a:solidFill>
                  <a:srgbClr val="FF0000"/>
                </a:solidFill>
              </a:rPr>
              <a:t>Return </a:t>
            </a:r>
            <a:r>
              <a:rPr lang="en-US" b="1" i="1" dirty="0">
                <a:solidFill>
                  <a:srgbClr val="0000FF"/>
                </a:solidFill>
                <a:sym typeface="Symbol" pitchFamily="18" charset="2"/>
              </a:rPr>
              <a:t>α</a:t>
            </a:r>
            <a:endParaRPr lang="en-US" dirty="0">
              <a:solidFill>
                <a:srgbClr val="FF0000"/>
              </a:solidFill>
            </a:endParaRPr>
          </a:p>
        </p:txBody>
      </p:sp>
      <p:graphicFrame>
        <p:nvGraphicFramePr>
          <p:cNvPr id="14354" name="Table 24">
            <a:extLst>
              <a:ext uri="{FF2B5EF4-FFF2-40B4-BE49-F238E27FC236}">
                <a16:creationId xmlns:a16="http://schemas.microsoft.com/office/drawing/2014/main" id="{020049E4-8226-3514-B401-582900BA844D}"/>
              </a:ext>
            </a:extLst>
          </p:cNvPr>
          <p:cNvGraphicFramePr>
            <a:graphicFrameLocks noGrp="1"/>
          </p:cNvGraphicFramePr>
          <p:nvPr>
            <p:extLst>
              <p:ext uri="{D42A27DB-BD31-4B8C-83A1-F6EECF244321}">
                <p14:modId xmlns:p14="http://schemas.microsoft.com/office/powerpoint/2010/main" val="3623073226"/>
              </p:ext>
            </p:extLst>
          </p:nvPr>
        </p:nvGraphicFramePr>
        <p:xfrm>
          <a:off x="2791791" y="5157569"/>
          <a:ext cx="6354641" cy="1645920"/>
        </p:xfrm>
        <a:graphic>
          <a:graphicData uri="http://schemas.openxmlformats.org/drawingml/2006/table">
            <a:tbl>
              <a:tblPr firstRow="1" bandRow="1">
                <a:tableStyleId>{5940675A-B579-460E-94D1-54222C63F5DA}</a:tableStyleId>
              </a:tblPr>
              <a:tblGrid>
                <a:gridCol w="2898641">
                  <a:extLst>
                    <a:ext uri="{9D8B030D-6E8A-4147-A177-3AD203B41FA5}">
                      <a16:colId xmlns:a16="http://schemas.microsoft.com/office/drawing/2014/main" val="1289027079"/>
                    </a:ext>
                  </a:extLst>
                </a:gridCol>
                <a:gridCol w="1152000">
                  <a:extLst>
                    <a:ext uri="{9D8B030D-6E8A-4147-A177-3AD203B41FA5}">
                      <a16:colId xmlns:a16="http://schemas.microsoft.com/office/drawing/2014/main" val="4128042378"/>
                    </a:ext>
                  </a:extLst>
                </a:gridCol>
                <a:gridCol w="1152000">
                  <a:extLst>
                    <a:ext uri="{9D8B030D-6E8A-4147-A177-3AD203B41FA5}">
                      <a16:colId xmlns:a16="http://schemas.microsoft.com/office/drawing/2014/main" val="1975692459"/>
                    </a:ext>
                  </a:extLst>
                </a:gridCol>
                <a:gridCol w="1152000">
                  <a:extLst>
                    <a:ext uri="{9D8B030D-6E8A-4147-A177-3AD203B41FA5}">
                      <a16:colId xmlns:a16="http://schemas.microsoft.com/office/drawing/2014/main" val="3040822132"/>
                    </a:ext>
                  </a:extLst>
                </a:gridCol>
              </a:tblGrid>
              <a:tr h="25770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400" b="1" dirty="0"/>
                        <a:t>Node Type</a:t>
                      </a:r>
                    </a:p>
                  </a:txBody>
                  <a:tcPr anchor="ctr"/>
                </a:tc>
                <a:tc>
                  <a:txBody>
                    <a:bodyPr/>
                    <a:lstStyle/>
                    <a:p>
                      <a:pPr algn="ctr"/>
                      <a:r>
                        <a:rPr lang="en-US" sz="1400" b="1" dirty="0">
                          <a:solidFill>
                            <a:schemeClr val="accent6">
                              <a:lumMod val="75000"/>
                            </a:schemeClr>
                          </a:solidFill>
                        </a:rPr>
                        <a:t>LEAF</a:t>
                      </a:r>
                    </a:p>
                  </a:txBody>
                  <a:tcPr anchor="ctr"/>
                </a:tc>
                <a:tc>
                  <a:txBody>
                    <a:bodyPr/>
                    <a:lstStyle/>
                    <a:p>
                      <a:pPr algn="ctr"/>
                      <a:r>
                        <a:rPr lang="en-US" sz="1400" b="1" dirty="0">
                          <a:solidFill>
                            <a:srgbClr val="3333FF"/>
                          </a:solidFill>
                        </a:rPr>
                        <a:t>MAX</a:t>
                      </a:r>
                    </a:p>
                  </a:txBody>
                  <a:tcPr anchor="ctr"/>
                </a:tc>
                <a:tc>
                  <a:txBody>
                    <a:bodyPr/>
                    <a:lstStyle/>
                    <a:p>
                      <a:pPr algn="ctr"/>
                      <a:r>
                        <a:rPr lang="en-US" sz="1400" b="1" dirty="0">
                          <a:solidFill>
                            <a:srgbClr val="C00000"/>
                          </a:solidFill>
                        </a:rPr>
                        <a:t>MIN</a:t>
                      </a:r>
                    </a:p>
                  </a:txBody>
                  <a:tcPr anchor="ctr"/>
                </a:tc>
                <a:extLst>
                  <a:ext uri="{0D108BD9-81ED-4DB2-BD59-A6C34878D82A}">
                    <a16:rowId xmlns:a16="http://schemas.microsoft.com/office/drawing/2014/main" val="3264573838"/>
                  </a:ext>
                </a:extLst>
              </a:tr>
              <a:tr h="283476">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Update</a:t>
                      </a:r>
                    </a:p>
                  </a:txBody>
                  <a:tcPr anchor="ctr"/>
                </a:tc>
                <a:tc>
                  <a:txBody>
                    <a:bodyPr/>
                    <a:lstStyle/>
                    <a:p>
                      <a:pPr algn="ctr"/>
                      <a:endParaRPr lang="en-US" sz="1400" b="1" dirty="0">
                        <a:solidFill>
                          <a:schemeClr val="accent6">
                            <a:lumMod val="75000"/>
                          </a:schemeClr>
                        </a:solidFill>
                      </a:endParaRP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3333FF"/>
                          </a:solidFill>
                        </a:rPr>
                        <a:t>𝛼</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𝛽</a:t>
                      </a:r>
                    </a:p>
                  </a:txBody>
                  <a:tcPr anchor="ctr"/>
                </a:tc>
                <a:extLst>
                  <a:ext uri="{0D108BD9-81ED-4DB2-BD59-A6C34878D82A}">
                    <a16:rowId xmlns:a16="http://schemas.microsoft.com/office/drawing/2014/main" val="2758802421"/>
                  </a:ext>
                </a:extLst>
              </a:tr>
              <a:tr h="283476">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Return</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400" b="0" dirty="0">
                          <a:solidFill>
                            <a:schemeClr val="accent6">
                              <a:lumMod val="75000"/>
                            </a:schemeClr>
                          </a:solidFill>
                        </a:rPr>
                        <a:t>Utility Value</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3333FF"/>
                          </a:solidFill>
                        </a:rPr>
                        <a:t>𝛼</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𝛽</a:t>
                      </a:r>
                    </a:p>
                  </a:txBody>
                  <a:tcPr anchor="ctr"/>
                </a:tc>
                <a:extLst>
                  <a:ext uri="{0D108BD9-81ED-4DB2-BD59-A6C34878D82A}">
                    <a16:rowId xmlns:a16="http://schemas.microsoft.com/office/drawing/2014/main" val="2242451297"/>
                  </a:ext>
                </a:extLst>
              </a:tr>
              <a:tr h="283476">
                <a:tc>
                  <a:txBody>
                    <a:bodyPr/>
                    <a:lstStyle/>
                    <a:p>
                      <a:pPr algn="ctr"/>
                      <a:r>
                        <a:rPr lang="en-US" sz="1400" b="1" dirty="0">
                          <a:solidFill>
                            <a:schemeClr val="tx1"/>
                          </a:solidFill>
                        </a:rPr>
                        <a:t>Condition</a:t>
                      </a:r>
                    </a:p>
                  </a:txBody>
                  <a:tcPr anchor="ctr"/>
                </a:tc>
                <a:tc>
                  <a:txBody>
                    <a:bodyPr/>
                    <a:lstStyle/>
                    <a:p>
                      <a:pPr algn="ctr"/>
                      <a:endParaRPr lang="en-US" sz="1400" b="1" dirty="0"/>
                    </a:p>
                  </a:txBody>
                  <a:tcPr anchor="ctr"/>
                </a:tc>
                <a:tc grid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𝛼 </a:t>
                      </a:r>
                      <a:r>
                        <a:rPr lang="en-US" sz="1600" b="0" dirty="0">
                          <a:solidFill>
                            <a:schemeClr val="tx1"/>
                          </a:solidFill>
                        </a:rPr>
                        <a:t>≥</a:t>
                      </a:r>
                      <a:r>
                        <a:rPr lang="en-US" sz="1600" b="1" dirty="0">
                          <a:solidFill>
                            <a:schemeClr val="tx1"/>
                          </a:solidFill>
                        </a:rPr>
                        <a:t> 𝛽</a:t>
                      </a:r>
                    </a:p>
                  </a:txBody>
                  <a:tcPr anchor="ctr"/>
                </a:tc>
                <a:tc hMerge="1">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400" b="1" dirty="0">
                          <a:solidFill>
                            <a:srgbClr val="C00000"/>
                          </a:solidFill>
                        </a:rPr>
                        <a:t>𝛼 </a:t>
                      </a:r>
                      <a:r>
                        <a:rPr lang="en-US" sz="2400" b="0" dirty="0">
                          <a:solidFill>
                            <a:srgbClr val="C00000"/>
                          </a:solidFill>
                        </a:rPr>
                        <a:t>≥</a:t>
                      </a:r>
                      <a:r>
                        <a:rPr lang="en-US" sz="2400" b="1" dirty="0">
                          <a:solidFill>
                            <a:srgbClr val="C00000"/>
                          </a:solidFill>
                        </a:rPr>
                        <a:t> 𝛽</a:t>
                      </a:r>
                    </a:p>
                  </a:txBody>
                  <a:tcPr anchor="ctr"/>
                </a:tc>
                <a:extLst>
                  <a:ext uri="{0D108BD9-81ED-4DB2-BD59-A6C34878D82A}">
                    <a16:rowId xmlns:a16="http://schemas.microsoft.com/office/drawing/2014/main" val="1206871508"/>
                  </a:ext>
                </a:extLst>
              </a:tr>
              <a:tr h="283476">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if Condition True Then Return </a:t>
                      </a:r>
                    </a:p>
                  </a:txBody>
                  <a:tcPr anchor="ctr"/>
                </a:tc>
                <a:tc>
                  <a:txBody>
                    <a:bodyPr/>
                    <a:lstStyle/>
                    <a:p>
                      <a:pPr algn="ctr"/>
                      <a:endParaRPr lang="en-US" sz="1400" b="1" dirty="0"/>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0000"/>
                          </a:solidFill>
                        </a:rPr>
                        <a:t>𝛽</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3333FF"/>
                          </a:solidFill>
                        </a:rPr>
                        <a:t>𝛼</a:t>
                      </a:r>
                    </a:p>
                  </a:txBody>
                  <a:tcPr anchor="ctr"/>
                </a:tc>
                <a:extLst>
                  <a:ext uri="{0D108BD9-81ED-4DB2-BD59-A6C34878D82A}">
                    <a16:rowId xmlns:a16="http://schemas.microsoft.com/office/drawing/2014/main" val="1796813963"/>
                  </a:ext>
                </a:extLst>
              </a:tr>
            </a:tbl>
          </a:graphicData>
        </a:graphic>
      </p:graphicFrame>
    </p:spTree>
    <p:extLst>
      <p:ext uri="{BB962C8B-B14F-4D97-AF65-F5344CB8AC3E}">
        <p14:creationId xmlns:p14="http://schemas.microsoft.com/office/powerpoint/2010/main" val="264589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3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3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34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3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35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435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43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animBg="1"/>
      <p:bldP spid="17" grpId="0" animBg="1"/>
      <p:bldP spid="20" grpId="0" animBg="1"/>
      <p:bldP spid="22" grpId="0" animBg="1"/>
      <p:bldP spid="25" grpId="0" animBg="1"/>
      <p:bldP spid="14336" grpId="0"/>
      <p:bldP spid="14346" grpId="0" animBg="1"/>
      <p:bldP spid="14348" grpId="0" animBg="1"/>
      <p:bldP spid="14350" grpId="0" animBg="1"/>
      <p:bldP spid="14352" grpId="0" animBg="1"/>
      <p:bldP spid="143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Quiz</a:t>
            </a:r>
          </a:p>
        </p:txBody>
      </p:sp>
      <p:pic>
        <p:nvPicPr>
          <p:cNvPr id="4" name="Picture 3"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9883"/>
            <a:ext cx="8734425" cy="5528117"/>
          </a:xfrm>
          <a:prstGeom prst="rect">
            <a:avLst/>
          </a:prstGeom>
        </p:spPr>
      </p:pic>
      <p:sp>
        <p:nvSpPr>
          <p:cNvPr id="6" name="TextBox 5"/>
          <p:cNvSpPr txBox="1"/>
          <p:nvPr/>
        </p:nvSpPr>
        <p:spPr>
          <a:xfrm>
            <a:off x="7315200" y="1027906"/>
            <a:ext cx="4876800" cy="1938992"/>
          </a:xfrm>
          <a:prstGeom prst="rect">
            <a:avLst/>
          </a:prstGeom>
          <a:noFill/>
        </p:spPr>
        <p:txBody>
          <a:bodyPr wrap="square" rtlCol="0">
            <a:spAutoFit/>
          </a:bodyPr>
          <a:lstStyle/>
          <a:p>
            <a:r>
              <a:rPr lang="en-US" sz="2400" dirty="0"/>
              <a:t>What is the value of the top node?</a:t>
            </a:r>
          </a:p>
          <a:p>
            <a:r>
              <a:rPr lang="en-US" sz="2400" dirty="0"/>
              <a:t>A) 10</a:t>
            </a:r>
          </a:p>
          <a:p>
            <a:r>
              <a:rPr lang="en-US" sz="2400" dirty="0"/>
              <a:t>B) 100</a:t>
            </a:r>
          </a:p>
          <a:p>
            <a:r>
              <a:rPr lang="en-US" sz="2400" dirty="0"/>
              <a:t>C) 2</a:t>
            </a:r>
          </a:p>
          <a:p>
            <a:r>
              <a:rPr lang="en-US" sz="2400" dirty="0"/>
              <a:t>D) 4</a:t>
            </a:r>
          </a:p>
        </p:txBody>
      </p:sp>
    </p:spTree>
    <p:extLst>
      <p:ext uri="{BB962C8B-B14F-4D97-AF65-F5344CB8AC3E}">
        <p14:creationId xmlns:p14="http://schemas.microsoft.com/office/powerpoint/2010/main" val="471553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Beta Quiz</a:t>
            </a:r>
          </a:p>
        </p:txBody>
      </p:sp>
      <p:pic>
        <p:nvPicPr>
          <p:cNvPr id="4" name="Picture 3"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9883"/>
            <a:ext cx="8734425" cy="5528117"/>
          </a:xfrm>
          <a:prstGeom prst="rect">
            <a:avLst/>
          </a:prstGeom>
        </p:spPr>
      </p:pic>
      <p:sp>
        <p:nvSpPr>
          <p:cNvPr id="6" name="TextBox 5"/>
          <p:cNvSpPr txBox="1"/>
          <p:nvPr/>
        </p:nvSpPr>
        <p:spPr>
          <a:xfrm>
            <a:off x="8077200" y="1027906"/>
            <a:ext cx="4114800" cy="1938992"/>
          </a:xfrm>
          <a:prstGeom prst="rect">
            <a:avLst/>
          </a:prstGeom>
          <a:noFill/>
        </p:spPr>
        <p:txBody>
          <a:bodyPr wrap="square" rtlCol="0">
            <a:spAutoFit/>
          </a:bodyPr>
          <a:lstStyle/>
          <a:p>
            <a:r>
              <a:rPr lang="en-US" sz="2400" dirty="0"/>
              <a:t>Which branches are pruned?</a:t>
            </a:r>
          </a:p>
          <a:p>
            <a:r>
              <a:rPr lang="en-US" sz="2400" dirty="0"/>
              <a:t>A) e, l</a:t>
            </a:r>
          </a:p>
          <a:p>
            <a:r>
              <a:rPr lang="en-US" sz="2400" dirty="0"/>
              <a:t>B) g, l</a:t>
            </a:r>
          </a:p>
          <a:p>
            <a:r>
              <a:rPr lang="en-US" sz="2400" dirty="0"/>
              <a:t>C) g, k, l</a:t>
            </a:r>
          </a:p>
          <a:p>
            <a:r>
              <a:rPr lang="en-US" sz="2400" dirty="0"/>
              <a:t>D) g, n</a:t>
            </a:r>
          </a:p>
        </p:txBody>
      </p:sp>
    </p:spTree>
    <p:extLst>
      <p:ext uri="{BB962C8B-B14F-4D97-AF65-F5344CB8AC3E}">
        <p14:creationId xmlns:p14="http://schemas.microsoft.com/office/powerpoint/2010/main" val="1776846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B778-1F52-4E97-323F-6C6B094F5A4D}"/>
              </a:ext>
            </a:extLst>
          </p:cNvPr>
          <p:cNvSpPr>
            <a:spLocks noGrp="1"/>
          </p:cNvSpPr>
          <p:nvPr>
            <p:ph type="title"/>
          </p:nvPr>
        </p:nvSpPr>
        <p:spPr/>
        <p:txBody>
          <a:bodyPr/>
          <a:lstStyle/>
          <a:p>
            <a:r>
              <a:rPr lang="en-US" dirty="0"/>
              <a:t>For Practice </a:t>
            </a:r>
          </a:p>
        </p:txBody>
      </p:sp>
      <p:sp>
        <p:nvSpPr>
          <p:cNvPr id="3" name="Content Placeholder 2">
            <a:extLst>
              <a:ext uri="{FF2B5EF4-FFF2-40B4-BE49-F238E27FC236}">
                <a16:creationId xmlns:a16="http://schemas.microsoft.com/office/drawing/2014/main" id="{EC952879-F058-59AF-6FAE-0DD94CE37061}"/>
              </a:ext>
            </a:extLst>
          </p:cNvPr>
          <p:cNvSpPr>
            <a:spLocks noGrp="1"/>
          </p:cNvSpPr>
          <p:nvPr>
            <p:ph idx="1"/>
          </p:nvPr>
        </p:nvSpPr>
        <p:spPr/>
        <p:txBody>
          <a:bodyPr/>
          <a:lstStyle/>
          <a:p>
            <a:pPr marL="0" indent="0">
              <a:buNone/>
            </a:pPr>
            <a:r>
              <a:rPr lang="en-US" dirty="0"/>
              <a:t>Visit this Website: </a:t>
            </a:r>
            <a:r>
              <a:rPr lang="en-US" dirty="0">
                <a:hlinkClick r:id="rId2"/>
              </a:rPr>
              <a:t>https://pascscha.ch/info2/abTreePractice/ </a:t>
            </a:r>
            <a:endParaRPr lang="en-US" dirty="0"/>
          </a:p>
        </p:txBody>
      </p:sp>
    </p:spTree>
    <p:extLst>
      <p:ext uri="{BB962C8B-B14F-4D97-AF65-F5344CB8AC3E}">
        <p14:creationId xmlns:p14="http://schemas.microsoft.com/office/powerpoint/2010/main" val="149462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60438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5728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B03D5FD-B3AB-4216-9F0F-3E3DDE28F874}" type="slidenum">
              <a:rPr lang="en-US" altLang="en-US" sz="1400"/>
              <a:pPr eaLnBrk="1" hangingPunct="1"/>
              <a:t>48</a:t>
            </a:fld>
            <a:endParaRPr lang="en-US" altLang="en-US" sz="1400"/>
          </a:p>
        </p:txBody>
      </p:sp>
      <p:sp>
        <p:nvSpPr>
          <p:cNvPr id="29699" name="Rectangle 2"/>
          <p:cNvSpPr>
            <a:spLocks noGrp="1" noChangeArrowheads="1"/>
          </p:cNvSpPr>
          <p:nvPr>
            <p:ph type="title"/>
          </p:nvPr>
        </p:nvSpPr>
        <p:spPr/>
        <p:txBody>
          <a:bodyPr/>
          <a:lstStyle/>
          <a:p>
            <a:pPr eaLnBrk="1" hangingPunct="1"/>
            <a:r>
              <a:rPr lang="en-US" altLang="en-US" dirty="0">
                <a:solidFill>
                  <a:schemeClr val="tx1"/>
                </a:solidFill>
              </a:rPr>
              <a:t>Additional Refinements</a:t>
            </a:r>
          </a:p>
        </p:txBody>
      </p:sp>
      <p:sp>
        <p:nvSpPr>
          <p:cNvPr id="29700" name="Rectangle 3"/>
          <p:cNvSpPr>
            <a:spLocks noGrp="1" noChangeArrowheads="1"/>
          </p:cNvSpPr>
          <p:nvPr>
            <p:ph type="body" idx="1"/>
          </p:nvPr>
        </p:nvSpPr>
        <p:spPr>
          <a:ln>
            <a:solidFill>
              <a:schemeClr val="tx1"/>
            </a:solidFill>
            <a:miter lim="800000"/>
            <a:headEnd/>
            <a:tailEnd/>
          </a:ln>
        </p:spPr>
        <p:txBody>
          <a:bodyPr/>
          <a:lstStyle/>
          <a:p>
            <a:pPr eaLnBrk="1" hangingPunct="1">
              <a:lnSpc>
                <a:spcPct val="80000"/>
              </a:lnSpc>
            </a:pPr>
            <a:r>
              <a:rPr lang="en-US" altLang="en-US" sz="2800" dirty="0">
                <a:solidFill>
                  <a:srgbClr val="CC0000"/>
                </a:solidFill>
              </a:rPr>
              <a:t>Waiting for Quiescence:</a:t>
            </a:r>
            <a:r>
              <a:rPr lang="en-US" altLang="en-US" sz="2800" dirty="0"/>
              <a:t> continue the search until no drastic change occurs from one level to the next.</a:t>
            </a:r>
          </a:p>
          <a:p>
            <a:pPr eaLnBrk="1" hangingPunct="1">
              <a:lnSpc>
                <a:spcPct val="80000"/>
              </a:lnSpc>
            </a:pPr>
            <a:endParaRPr lang="en-US" altLang="en-US" sz="2800" dirty="0"/>
          </a:p>
          <a:p>
            <a:pPr eaLnBrk="1" hangingPunct="1">
              <a:lnSpc>
                <a:spcPct val="80000"/>
              </a:lnSpc>
            </a:pPr>
            <a:r>
              <a:rPr lang="en-US" altLang="en-US" sz="2800" dirty="0">
                <a:solidFill>
                  <a:srgbClr val="CC0000"/>
                </a:solidFill>
              </a:rPr>
              <a:t>Secondary Search:</a:t>
            </a:r>
            <a:r>
              <a:rPr lang="en-US" altLang="en-US" sz="2800" dirty="0"/>
              <a:t> after choosing a move, search a few more levels beneath it to be sure it still looks good.</a:t>
            </a:r>
          </a:p>
          <a:p>
            <a:pPr eaLnBrk="1" hangingPunct="1">
              <a:lnSpc>
                <a:spcPct val="80000"/>
              </a:lnSpc>
            </a:pPr>
            <a:endParaRPr lang="en-US" altLang="en-US" sz="2800" dirty="0"/>
          </a:p>
          <a:p>
            <a:pPr eaLnBrk="1" hangingPunct="1">
              <a:lnSpc>
                <a:spcPct val="80000"/>
              </a:lnSpc>
            </a:pPr>
            <a:r>
              <a:rPr lang="en-US" altLang="en-US" sz="2800" dirty="0">
                <a:solidFill>
                  <a:srgbClr val="CC0000"/>
                </a:solidFill>
              </a:rPr>
              <a:t>Book Moves:</a:t>
            </a:r>
            <a:r>
              <a:rPr lang="en-US" altLang="en-US" sz="2800" dirty="0"/>
              <a:t> for some parts of the game (especially initial and end moves), keep a catalog of best moves to make.</a:t>
            </a:r>
          </a:p>
        </p:txBody>
      </p:sp>
    </p:spTree>
    <p:extLst>
      <p:ext uri="{BB962C8B-B14F-4D97-AF65-F5344CB8AC3E}">
        <p14:creationId xmlns:p14="http://schemas.microsoft.com/office/powerpoint/2010/main" val="366326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9" name="Rectangle 7">
            <a:extLst>
              <a:ext uri="{FF2B5EF4-FFF2-40B4-BE49-F238E27FC236}">
                <a16:creationId xmlns:a16="http://schemas.microsoft.com/office/drawing/2014/main" id="{3DA4B112-1A69-310D-A06D-044AF0177B9B}"/>
              </a:ext>
            </a:extLst>
          </p:cNvPr>
          <p:cNvSpPr>
            <a:spLocks noGrp="1" noChangeArrowheads="1"/>
          </p:cNvSpPr>
          <p:nvPr>
            <p:ph type="title"/>
          </p:nvPr>
        </p:nvSpPr>
        <p:spPr/>
        <p:txBody>
          <a:bodyPr/>
          <a:lstStyle/>
          <a:p>
            <a:r>
              <a:rPr lang="en-US" altLang="en-US" dirty="0"/>
              <a:t>Checkers: Tinsley vs. Chinook</a:t>
            </a:r>
          </a:p>
        </p:txBody>
      </p:sp>
      <p:pic>
        <p:nvPicPr>
          <p:cNvPr id="366595" name="Picture 3">
            <a:extLst>
              <a:ext uri="{FF2B5EF4-FFF2-40B4-BE49-F238E27FC236}">
                <a16:creationId xmlns:a16="http://schemas.microsoft.com/office/drawing/2014/main" id="{A876F063-3FD4-DD1E-4362-F7A2304C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062"/>
            <a:ext cx="4790931" cy="4005263"/>
          </a:xfrm>
          <a:prstGeom prst="rect">
            <a:avLst/>
          </a:prstGeom>
          <a:noFill/>
          <a:extLst>
            <a:ext uri="{909E8E84-426E-40DD-AFC4-6F175D3DCCD1}">
              <a14:hiddenFill xmlns:a14="http://schemas.microsoft.com/office/drawing/2010/main">
                <a:solidFill>
                  <a:srgbClr val="FFFFFF"/>
                </a:solidFill>
              </a14:hiddenFill>
            </a:ext>
          </a:extLst>
        </p:spPr>
      </p:pic>
      <p:sp>
        <p:nvSpPr>
          <p:cNvPr id="366596" name="Text Box 4">
            <a:extLst>
              <a:ext uri="{FF2B5EF4-FFF2-40B4-BE49-F238E27FC236}">
                <a16:creationId xmlns:a16="http://schemas.microsoft.com/office/drawing/2014/main" id="{ED43E852-55B9-956D-363C-1F943A9B61AF}"/>
              </a:ext>
            </a:extLst>
          </p:cNvPr>
          <p:cNvSpPr txBox="1">
            <a:spLocks noChangeArrowheads="1"/>
          </p:cNvSpPr>
          <p:nvPr/>
        </p:nvSpPr>
        <p:spPr bwMode="auto">
          <a:xfrm>
            <a:off x="5943600" y="1836062"/>
            <a:ext cx="548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2400" algn="l"/>
              </a:tabLst>
              <a:defRPr sz="2400">
                <a:solidFill>
                  <a:schemeClr val="tx1"/>
                </a:solidFill>
                <a:latin typeface="Times New Roman" panose="02020603050405020304" pitchFamily="18" charset="0"/>
              </a:defRPr>
            </a:lvl1pPr>
            <a:lvl2pPr>
              <a:tabLst>
                <a:tab pos="1422400" algn="l"/>
              </a:tabLst>
              <a:defRPr sz="2400">
                <a:solidFill>
                  <a:schemeClr val="tx1"/>
                </a:solidFill>
                <a:latin typeface="Times New Roman" panose="02020603050405020304" pitchFamily="18" charset="0"/>
              </a:defRPr>
            </a:lvl2pPr>
            <a:lvl3pPr>
              <a:tabLst>
                <a:tab pos="1422400" algn="l"/>
              </a:tabLst>
              <a:defRPr sz="2400">
                <a:solidFill>
                  <a:schemeClr val="tx1"/>
                </a:solidFill>
                <a:latin typeface="Times New Roman" panose="02020603050405020304" pitchFamily="18" charset="0"/>
              </a:defRPr>
            </a:lvl3pPr>
            <a:lvl4pPr>
              <a:tabLst>
                <a:tab pos="1422400" algn="l"/>
              </a:tabLst>
              <a:defRPr sz="2400">
                <a:solidFill>
                  <a:schemeClr val="tx1"/>
                </a:solidFill>
                <a:latin typeface="Times New Roman" panose="02020603050405020304" pitchFamily="18" charset="0"/>
              </a:defRPr>
            </a:lvl4pPr>
            <a:lvl5pPr>
              <a:tabLst>
                <a:tab pos="1422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1422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1422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1422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1422400" algn="l"/>
              </a:tabLst>
              <a:defRPr sz="2400">
                <a:solidFill>
                  <a:schemeClr val="tx1"/>
                </a:solidFill>
                <a:latin typeface="Times New Roman" panose="02020603050405020304" pitchFamily="18" charset="0"/>
              </a:defRPr>
            </a:lvl9pPr>
          </a:lstStyle>
          <a:p>
            <a:r>
              <a:rPr lang="en-US" altLang="en-US" dirty="0">
                <a:solidFill>
                  <a:schemeClr val="accent2"/>
                </a:solidFill>
                <a:latin typeface="Calibri" pitchFamily="34" charset="0"/>
              </a:rPr>
              <a:t>Name: 		Marion Tinsley</a:t>
            </a:r>
          </a:p>
          <a:p>
            <a:r>
              <a:rPr lang="en-US" altLang="en-US" dirty="0">
                <a:solidFill>
                  <a:schemeClr val="accent2"/>
                </a:solidFill>
                <a:latin typeface="Calibri" pitchFamily="34" charset="0"/>
              </a:rPr>
              <a:t>Profession:		Teach mathematics</a:t>
            </a:r>
          </a:p>
          <a:p>
            <a:r>
              <a:rPr lang="en-US" altLang="en-US" dirty="0">
                <a:solidFill>
                  <a:schemeClr val="accent2"/>
                </a:solidFill>
                <a:latin typeface="Calibri" pitchFamily="34" charset="0"/>
              </a:rPr>
              <a:t>Hobby: 		Checkers</a:t>
            </a:r>
          </a:p>
          <a:p>
            <a:r>
              <a:rPr lang="en-US" altLang="en-US" dirty="0">
                <a:solidFill>
                  <a:schemeClr val="accent2"/>
                </a:solidFill>
                <a:latin typeface="Calibri" pitchFamily="34" charset="0"/>
              </a:rPr>
              <a:t>Record: 		Over 42 years loses only 3  </a:t>
            </a:r>
          </a:p>
          <a:p>
            <a:r>
              <a:rPr lang="en-US" altLang="en-US" dirty="0">
                <a:solidFill>
                  <a:schemeClr val="accent2"/>
                </a:solidFill>
                <a:latin typeface="Calibri" pitchFamily="34" charset="0"/>
              </a:rPr>
              <a:t>                           games of checkers</a:t>
            </a:r>
          </a:p>
          <a:p>
            <a:endParaRPr lang="en-US" altLang="en-US" dirty="0">
              <a:solidFill>
                <a:schemeClr val="accent2"/>
              </a:solidFill>
              <a:latin typeface="Calibri" pitchFamily="34" charset="0"/>
            </a:endParaRPr>
          </a:p>
          <a:p>
            <a:r>
              <a:rPr lang="en-US" altLang="en-US" dirty="0">
                <a:solidFill>
                  <a:schemeClr val="accent2"/>
                </a:solidFill>
                <a:latin typeface="Calibri" pitchFamily="34" charset="0"/>
              </a:rPr>
              <a:t>World champion for over 40 years</a:t>
            </a:r>
          </a:p>
        </p:txBody>
      </p:sp>
      <p:sp>
        <p:nvSpPr>
          <p:cNvPr id="366597" name="Text Box 5">
            <a:extLst>
              <a:ext uri="{FF2B5EF4-FFF2-40B4-BE49-F238E27FC236}">
                <a16:creationId xmlns:a16="http://schemas.microsoft.com/office/drawing/2014/main" id="{27C16861-9D84-961A-AE8C-503F9184CD4B}"/>
              </a:ext>
            </a:extLst>
          </p:cNvPr>
          <p:cNvSpPr txBox="1">
            <a:spLocks noChangeArrowheads="1"/>
          </p:cNvSpPr>
          <p:nvPr/>
        </p:nvSpPr>
        <p:spPr bwMode="auto">
          <a:xfrm>
            <a:off x="6019800" y="4626114"/>
            <a:ext cx="4876800" cy="707886"/>
          </a:xfrm>
          <a:prstGeom prst="rect">
            <a:avLst/>
          </a:prstGeom>
          <a:noFill/>
          <a:ln w="9525">
            <a:noFill/>
            <a:miter lim="800000"/>
            <a:headEnd/>
            <a:tailEnd/>
          </a:ln>
          <a:effectLst/>
        </p:spPr>
        <p:txBody>
          <a:bodyPr wrap="square">
            <a:spAutoFit/>
          </a:bodyPr>
          <a:lstStyle/>
          <a:p>
            <a:pPr eaLnBrk="1" hangingPunct="1"/>
            <a:r>
              <a:rPr lang="en-US" altLang="en-US" sz="2000" dirty="0">
                <a:solidFill>
                  <a:srgbClr val="CC3300"/>
                </a:solidFill>
                <a:latin typeface="Calibri" panose="020F0502020204030204" pitchFamily="34" charset="0"/>
                <a:ea typeface="Calibri" panose="020F0502020204030204" pitchFamily="34" charset="0"/>
                <a:cs typeface="Calibri" panose="020F0502020204030204" pitchFamily="34" charset="0"/>
              </a:rPr>
              <a:t>1994: Mr. Tinsley suffered his 4th and 5th losses against Chinook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1"/>
            <p:extLst>
              <p:ext uri="{DAA4B4D4-6D71-4841-9C94-3DE7FCFB9230}">
                <p14:media xmlns:p14="http://schemas.microsoft.com/office/powerpoint/2010/main" r:embed="rId2">
                  <p14:trim st="13692"/>
                </p14:media>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1" name="Rectangle 5">
            <a:extLst>
              <a:ext uri="{FF2B5EF4-FFF2-40B4-BE49-F238E27FC236}">
                <a16:creationId xmlns:a16="http://schemas.microsoft.com/office/drawing/2014/main" id="{5D728F5C-2927-A24A-95CE-76E4A46F2037}"/>
              </a:ext>
            </a:extLst>
          </p:cNvPr>
          <p:cNvSpPr>
            <a:spLocks noGrp="1" noChangeArrowheads="1"/>
          </p:cNvSpPr>
          <p:nvPr>
            <p:ph type="title"/>
          </p:nvPr>
        </p:nvSpPr>
        <p:spPr/>
        <p:txBody>
          <a:bodyPr/>
          <a:lstStyle/>
          <a:p>
            <a:r>
              <a:rPr lang="en-US" altLang="en-US" dirty="0"/>
              <a:t>Chinook</a:t>
            </a:r>
          </a:p>
        </p:txBody>
      </p:sp>
      <p:sp>
        <p:nvSpPr>
          <p:cNvPr id="367622" name="Rectangle 6">
            <a:extLst>
              <a:ext uri="{FF2B5EF4-FFF2-40B4-BE49-F238E27FC236}">
                <a16:creationId xmlns:a16="http://schemas.microsoft.com/office/drawing/2014/main" id="{E45BF7FB-5A4A-78F8-10A4-B857F85B825A}"/>
              </a:ext>
            </a:extLst>
          </p:cNvPr>
          <p:cNvSpPr>
            <a:spLocks noGrp="1" noChangeArrowheads="1"/>
          </p:cNvSpPr>
          <p:nvPr>
            <p:ph type="body" idx="4294967295"/>
          </p:nvPr>
        </p:nvSpPr>
        <p:spPr>
          <a:xfrm>
            <a:off x="0" y="1397000"/>
            <a:ext cx="11379200" cy="4729163"/>
          </a:xfrm>
        </p:spPr>
        <p:txBody>
          <a:bodyPr/>
          <a:lstStyle/>
          <a:p>
            <a:r>
              <a:rPr lang="en-US" altLang="en-US" dirty="0"/>
              <a:t>First computer to become official world champion of Checkers!</a:t>
            </a:r>
          </a:p>
        </p:txBody>
      </p:sp>
      <p:pic>
        <p:nvPicPr>
          <p:cNvPr id="367620" name="Picture 4">
            <a:extLst>
              <a:ext uri="{FF2B5EF4-FFF2-40B4-BE49-F238E27FC236}">
                <a16:creationId xmlns:a16="http://schemas.microsoft.com/office/drawing/2014/main" id="{71AFB4A7-7446-01AE-C010-735428BD998A}"/>
              </a:ext>
            </a:extLst>
          </p:cNvPr>
          <p:cNvPicPr>
            <a:picLocks noGrp="1" noChangeAspect="1" noChangeArrowheads="1"/>
          </p:cNvPicPr>
          <p:nvPr>
            <p:ph sz="half" idx="4294967295"/>
          </p:nvPr>
        </p:nvPicPr>
        <p:blipFill>
          <a:blip r:embed="rId2">
            <a:lum bright="-6000" contrast="12000"/>
            <a:extLst>
              <a:ext uri="{28A0092B-C50C-407E-A947-70E740481C1C}">
                <a14:useLocalDpi xmlns:a14="http://schemas.microsoft.com/office/drawing/2010/main" val="0"/>
              </a:ext>
            </a:extLst>
          </a:blip>
          <a:srcRect/>
          <a:stretch>
            <a:fillRect/>
          </a:stretch>
        </p:blipFill>
        <p:spPr>
          <a:xfrm>
            <a:off x="2247900" y="2133600"/>
            <a:ext cx="7696200" cy="44921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1" name="Rectangle 11">
            <a:extLst>
              <a:ext uri="{FF2B5EF4-FFF2-40B4-BE49-F238E27FC236}">
                <a16:creationId xmlns:a16="http://schemas.microsoft.com/office/drawing/2014/main" id="{21DA48D1-DE41-6A5C-D406-2B7EC05F6E61}"/>
              </a:ext>
            </a:extLst>
          </p:cNvPr>
          <p:cNvSpPr>
            <a:spLocks noGrp="1" noChangeArrowheads="1"/>
          </p:cNvSpPr>
          <p:nvPr>
            <p:ph type="title"/>
          </p:nvPr>
        </p:nvSpPr>
        <p:spPr/>
        <p:txBody>
          <a:bodyPr/>
          <a:lstStyle/>
          <a:p>
            <a:r>
              <a:rPr lang="en-US" altLang="en-US" dirty="0">
                <a:ea typeface="Calibri" panose="020F0502020204030204" pitchFamily="34" charset="0"/>
                <a:cs typeface="Calibri" panose="020F0502020204030204" pitchFamily="34" charset="0"/>
              </a:rPr>
              <a:t>Chess: Kasparov vs. Deep Blue</a:t>
            </a:r>
          </a:p>
        </p:txBody>
      </p:sp>
      <p:sp>
        <p:nvSpPr>
          <p:cNvPr id="368643" name="Text Box 3">
            <a:extLst>
              <a:ext uri="{FF2B5EF4-FFF2-40B4-BE49-F238E27FC236}">
                <a16:creationId xmlns:a16="http://schemas.microsoft.com/office/drawing/2014/main" id="{FFB82BE7-2BCD-C548-80E8-03B5E0C34709}"/>
              </a:ext>
            </a:extLst>
          </p:cNvPr>
          <p:cNvSpPr txBox="1">
            <a:spLocks noChangeArrowheads="1"/>
          </p:cNvSpPr>
          <p:nvPr/>
        </p:nvSpPr>
        <p:spPr bwMode="auto">
          <a:xfrm>
            <a:off x="2222500" y="2055746"/>
            <a:ext cx="3429000" cy="431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000" b="1" dirty="0">
              <a:latin typeface="Calibri" panose="020F0502020204030204" pitchFamily="34" charset="0"/>
              <a:ea typeface="Calibri" panose="020F0502020204030204" pitchFamily="34" charset="0"/>
              <a:cs typeface="Calibri" panose="020F0502020204030204" pitchFamily="34" charset="0"/>
            </a:endParaRPr>
          </a:p>
          <a:p>
            <a:r>
              <a:rPr lang="en-US" altLang="en-US" sz="2000" b="1" dirty="0">
                <a:latin typeface="Calibri" panose="020F0502020204030204" pitchFamily="34" charset="0"/>
                <a:ea typeface="Calibri" panose="020F0502020204030204" pitchFamily="34" charset="0"/>
                <a:cs typeface="Calibri" panose="020F0502020204030204" pitchFamily="34" charset="0"/>
              </a:rPr>
              <a:t>Kasparov</a:t>
            </a:r>
          </a:p>
          <a:p>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5’10” </a:t>
            </a: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176 </a:t>
            </a:r>
            <a:r>
              <a:rPr lang="en-US" altLang="en-US" sz="2000" dirty="0" err="1">
                <a:latin typeface="Calibri" panose="020F0502020204030204" pitchFamily="34" charset="0"/>
                <a:ea typeface="Calibri" panose="020F0502020204030204" pitchFamily="34" charset="0"/>
                <a:cs typeface="Calibri" panose="020F0502020204030204" pitchFamily="34" charset="0"/>
              </a:rPr>
              <a:t>lbs</a:t>
            </a:r>
            <a:r>
              <a:rPr lang="en-US" altLang="en-US" sz="2000" dirty="0">
                <a:latin typeface="Calibri" panose="020F0502020204030204" pitchFamily="34" charset="0"/>
                <a:ea typeface="Calibri" panose="020F0502020204030204" pitchFamily="34" charset="0"/>
                <a:cs typeface="Calibri" panose="020F0502020204030204" pitchFamily="34" charset="0"/>
              </a:rPr>
              <a:t> </a:t>
            </a: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34 years</a:t>
            </a: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50 billion neurons</a:t>
            </a:r>
          </a:p>
          <a:p>
            <a:pPr>
              <a:lnSpc>
                <a:spcPct val="120000"/>
              </a:lnSpc>
            </a:pPr>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2 pos/sec</a:t>
            </a: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Extensive</a:t>
            </a: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Electrical/chemical</a:t>
            </a:r>
          </a:p>
          <a:p>
            <a:pP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Enormous</a:t>
            </a:r>
          </a:p>
        </p:txBody>
      </p:sp>
      <p:sp>
        <p:nvSpPr>
          <p:cNvPr id="368644" name="Text Box 4">
            <a:extLst>
              <a:ext uri="{FF2B5EF4-FFF2-40B4-BE49-F238E27FC236}">
                <a16:creationId xmlns:a16="http://schemas.microsoft.com/office/drawing/2014/main" id="{727D762C-8AEB-8E5F-E476-8EB457C00D70}"/>
              </a:ext>
            </a:extLst>
          </p:cNvPr>
          <p:cNvSpPr txBox="1">
            <a:spLocks noChangeArrowheads="1"/>
          </p:cNvSpPr>
          <p:nvPr/>
        </p:nvSpPr>
        <p:spPr bwMode="auto">
          <a:xfrm>
            <a:off x="4508501" y="2055746"/>
            <a:ext cx="2606675" cy="437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000" b="1" u="sng"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algn="ctr"/>
            <a:endPar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algn="ctr">
              <a:lnSpc>
                <a:spcPct val="120000"/>
              </a:lnSpc>
            </a:pPr>
            <a:endPar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Height</a:t>
            </a: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Weight</a:t>
            </a: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Age</a:t>
            </a: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Computers</a:t>
            </a:r>
          </a:p>
          <a:p>
            <a:pPr algn="ctr">
              <a:lnSpc>
                <a:spcPct val="120000"/>
              </a:lnSpc>
            </a:pPr>
            <a:endPar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Speed</a:t>
            </a: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Knowledge</a:t>
            </a: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Power Source</a:t>
            </a:r>
          </a:p>
          <a:p>
            <a:pPr algn="ctr">
              <a:lnSpc>
                <a:spcPct val="120000"/>
              </a:lnSpc>
            </a:pPr>
            <a:r>
              <a:rPr lang="en-US" altLang="en-US" sz="2000" b="1" dirty="0">
                <a:solidFill>
                  <a:schemeClr val="accent2"/>
                </a:solidFill>
                <a:latin typeface="Calibri" panose="020F0502020204030204" pitchFamily="34" charset="0"/>
                <a:ea typeface="Calibri" panose="020F0502020204030204" pitchFamily="34" charset="0"/>
                <a:cs typeface="Calibri" panose="020F0502020204030204" pitchFamily="34" charset="0"/>
              </a:rPr>
              <a:t>Ego</a:t>
            </a:r>
            <a:endParaRPr lang="en-US" altLang="en-US" sz="20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368645" name="Text Box 5">
            <a:extLst>
              <a:ext uri="{FF2B5EF4-FFF2-40B4-BE49-F238E27FC236}">
                <a16:creationId xmlns:a16="http://schemas.microsoft.com/office/drawing/2014/main" id="{4BC4C062-3581-8603-5620-41FA1D77A4C6}"/>
              </a:ext>
            </a:extLst>
          </p:cNvPr>
          <p:cNvSpPr txBox="1">
            <a:spLocks noChangeArrowheads="1"/>
          </p:cNvSpPr>
          <p:nvPr/>
        </p:nvSpPr>
        <p:spPr bwMode="auto">
          <a:xfrm>
            <a:off x="6337301" y="2055746"/>
            <a:ext cx="3597275"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en-US" altLang="en-US" sz="2000" b="1" dirty="0">
              <a:latin typeface="Calibri" panose="020F0502020204030204" pitchFamily="34" charset="0"/>
              <a:ea typeface="Calibri" panose="020F0502020204030204" pitchFamily="34" charset="0"/>
              <a:cs typeface="Calibri" panose="020F0502020204030204" pitchFamily="34" charset="0"/>
            </a:endParaRPr>
          </a:p>
          <a:p>
            <a:pPr algn="r"/>
            <a:r>
              <a:rPr lang="en-US" altLang="en-US" sz="2000" b="1" dirty="0">
                <a:latin typeface="Calibri" panose="020F0502020204030204" pitchFamily="34" charset="0"/>
                <a:ea typeface="Calibri" panose="020F0502020204030204" pitchFamily="34" charset="0"/>
                <a:cs typeface="Calibri" panose="020F0502020204030204" pitchFamily="34" charset="0"/>
              </a:rPr>
              <a:t>Deep Blue</a:t>
            </a:r>
          </a:p>
          <a:p>
            <a:pPr algn="r"/>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6’ 5”</a:t>
            </a: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2,400 </a:t>
            </a:r>
            <a:r>
              <a:rPr lang="en-US" altLang="en-US" sz="2000" dirty="0" err="1">
                <a:latin typeface="Calibri" panose="020F0502020204030204" pitchFamily="34" charset="0"/>
                <a:ea typeface="Calibri" panose="020F0502020204030204" pitchFamily="34" charset="0"/>
                <a:cs typeface="Calibri" panose="020F0502020204030204" pitchFamily="34" charset="0"/>
              </a:rPr>
              <a:t>lbs</a:t>
            </a:r>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4 years</a:t>
            </a: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32 RISC processors </a:t>
            </a:r>
            <a:br>
              <a:rPr lang="en-US" altLang="en-US" sz="2000" dirty="0">
                <a:latin typeface="Calibri" panose="020F0502020204030204" pitchFamily="34" charset="0"/>
                <a:ea typeface="Calibri" panose="020F0502020204030204" pitchFamily="34" charset="0"/>
                <a:cs typeface="Calibri" panose="020F0502020204030204" pitchFamily="34" charset="0"/>
              </a:rPr>
            </a:br>
            <a:r>
              <a:rPr lang="en-US" altLang="en-US" sz="2000" dirty="0">
                <a:latin typeface="Calibri" panose="020F0502020204030204" pitchFamily="34" charset="0"/>
                <a:ea typeface="Calibri" panose="020F0502020204030204" pitchFamily="34" charset="0"/>
                <a:cs typeface="Calibri" panose="020F0502020204030204" pitchFamily="34" charset="0"/>
              </a:rPr>
              <a:t>+ 256 VLSI chess engines</a:t>
            </a:r>
            <a:endParaRPr lang="en-US" altLang="en-US" dirty="0">
              <a:latin typeface="Calibri" panose="020F0502020204030204" pitchFamily="34" charset="0"/>
              <a:ea typeface="Calibri" panose="020F0502020204030204" pitchFamily="34" charset="0"/>
              <a:cs typeface="Calibri" panose="020F0502020204030204" pitchFamily="34" charset="0"/>
            </a:endParaRP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200,000,000 pos/sec</a:t>
            </a: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Primitive</a:t>
            </a: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Electrical</a:t>
            </a:r>
          </a:p>
          <a:p>
            <a:pPr algn="r">
              <a:lnSpc>
                <a:spcPct val="120000"/>
              </a:lnSpc>
            </a:pPr>
            <a:r>
              <a:rPr lang="en-US" altLang="en-US" sz="2000" dirty="0">
                <a:latin typeface="Calibri" panose="020F0502020204030204" pitchFamily="34" charset="0"/>
                <a:ea typeface="Calibri" panose="020F0502020204030204" pitchFamily="34" charset="0"/>
                <a:cs typeface="Calibri" panose="020F0502020204030204" pitchFamily="34" charset="0"/>
              </a:rPr>
              <a:t>None</a:t>
            </a:r>
          </a:p>
          <a:p>
            <a:pPr algn="r"/>
            <a:endParaRPr lang="en-US" alt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368647" name="Picture 7">
            <a:extLst>
              <a:ext uri="{FF2B5EF4-FFF2-40B4-BE49-F238E27FC236}">
                <a16:creationId xmlns:a16="http://schemas.microsoft.com/office/drawing/2014/main" id="{278A570F-AB02-78F9-3781-1110C4736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933" y="1096753"/>
            <a:ext cx="2397809" cy="1625600"/>
          </a:xfrm>
          <a:prstGeom prst="rect">
            <a:avLst/>
          </a:prstGeom>
          <a:noFill/>
          <a:extLst>
            <a:ext uri="{909E8E84-426E-40DD-AFC4-6F175D3DCCD1}">
              <a14:hiddenFill xmlns:a14="http://schemas.microsoft.com/office/drawing/2010/main">
                <a:solidFill>
                  <a:srgbClr val="FFFFFF"/>
                </a:solidFill>
              </a14:hiddenFill>
            </a:ext>
          </a:extLst>
        </p:spPr>
      </p:pic>
      <p:sp>
        <p:nvSpPr>
          <p:cNvPr id="368648" name="Line 8">
            <a:extLst>
              <a:ext uri="{FF2B5EF4-FFF2-40B4-BE49-F238E27FC236}">
                <a16:creationId xmlns:a16="http://schemas.microsoft.com/office/drawing/2014/main" id="{15F4D734-1850-9EF6-95BF-E8C438BF913A}"/>
              </a:ext>
            </a:extLst>
          </p:cNvPr>
          <p:cNvSpPr>
            <a:spLocks noChangeShapeType="1"/>
          </p:cNvSpPr>
          <p:nvPr/>
        </p:nvSpPr>
        <p:spPr bwMode="auto">
          <a:xfrm>
            <a:off x="2133600" y="2743200"/>
            <a:ext cx="781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68649" name="Rectangle 9">
            <a:extLst>
              <a:ext uri="{FF2B5EF4-FFF2-40B4-BE49-F238E27FC236}">
                <a16:creationId xmlns:a16="http://schemas.microsoft.com/office/drawing/2014/main" id="{EEA48CFB-23CC-26B9-5C5F-A1C83879E34F}"/>
              </a:ext>
            </a:extLst>
          </p:cNvPr>
          <p:cNvSpPr>
            <a:spLocks noChangeArrowheads="1"/>
          </p:cNvSpPr>
          <p:nvPr/>
        </p:nvSpPr>
        <p:spPr bwMode="auto">
          <a:xfrm>
            <a:off x="2286000" y="6412468"/>
            <a:ext cx="7620000" cy="369332"/>
          </a:xfrm>
          <a:prstGeom prst="rect">
            <a:avLst/>
          </a:prstGeom>
          <a:noFill/>
          <a:ln w="9525">
            <a:noFill/>
            <a:miter lim="800000"/>
            <a:headEnd/>
            <a:tailEnd/>
          </a:ln>
          <a:effectLst/>
        </p:spPr>
        <p:txBody>
          <a:bodyPr>
            <a:spAutoFit/>
          </a:bodyPr>
          <a:lstStyle/>
          <a:p>
            <a:pPr algn="ctr" eaLnBrk="1" hangingPunct="1"/>
            <a:r>
              <a:rPr lang="en-US" altLang="en-US" dirty="0">
                <a:solidFill>
                  <a:srgbClr val="CC3300"/>
                </a:solidFill>
                <a:latin typeface="Calibri" panose="020F0502020204030204" pitchFamily="34" charset="0"/>
                <a:ea typeface="Calibri" panose="020F0502020204030204" pitchFamily="34" charset="0"/>
                <a:cs typeface="Calibri" panose="020F0502020204030204" pitchFamily="34" charset="0"/>
              </a:rPr>
              <a:t>1997: Deep Blue wins by 3 wins, 1 loss, and 2 draws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70" name="Rectangle 6">
            <a:extLst>
              <a:ext uri="{FF2B5EF4-FFF2-40B4-BE49-F238E27FC236}">
                <a16:creationId xmlns:a16="http://schemas.microsoft.com/office/drawing/2014/main" id="{AF5CC812-46EA-F23E-8DD0-0A6A50BC7C2C}"/>
              </a:ext>
            </a:extLst>
          </p:cNvPr>
          <p:cNvSpPr>
            <a:spLocks noGrp="1" noChangeArrowheads="1"/>
          </p:cNvSpPr>
          <p:nvPr>
            <p:ph type="title"/>
          </p:nvPr>
        </p:nvSpPr>
        <p:spPr/>
        <p:txBody>
          <a:bodyPr/>
          <a:lstStyle/>
          <a:p>
            <a:r>
              <a:rPr lang="en-US" altLang="en-US" dirty="0"/>
              <a:t>Chess: Kasparov vs. Deep Junior</a:t>
            </a:r>
          </a:p>
        </p:txBody>
      </p:sp>
      <p:pic>
        <p:nvPicPr>
          <p:cNvPr id="369667" name="Picture 3">
            <a:extLst>
              <a:ext uri="{FF2B5EF4-FFF2-40B4-BE49-F238E27FC236}">
                <a16:creationId xmlns:a16="http://schemas.microsoft.com/office/drawing/2014/main" id="{A68D5161-796D-AED0-AFCA-B113B8FA3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40" y="1651000"/>
            <a:ext cx="5607960" cy="4039632"/>
          </a:xfrm>
          <a:prstGeom prst="rect">
            <a:avLst/>
          </a:prstGeom>
          <a:noFill/>
          <a:extLst>
            <a:ext uri="{909E8E84-426E-40DD-AFC4-6F175D3DCCD1}">
              <a14:hiddenFill xmlns:a14="http://schemas.microsoft.com/office/drawing/2010/main">
                <a:solidFill>
                  <a:srgbClr val="FFFFFF"/>
                </a:solidFill>
              </a14:hiddenFill>
            </a:ext>
          </a:extLst>
        </p:spPr>
      </p:pic>
      <p:sp>
        <p:nvSpPr>
          <p:cNvPr id="369668" name="Text Box 4">
            <a:extLst>
              <a:ext uri="{FF2B5EF4-FFF2-40B4-BE49-F238E27FC236}">
                <a16:creationId xmlns:a16="http://schemas.microsoft.com/office/drawing/2014/main" id="{2BA40636-B460-8B51-0078-885856B5CC92}"/>
              </a:ext>
            </a:extLst>
          </p:cNvPr>
          <p:cNvSpPr txBox="1">
            <a:spLocks noChangeArrowheads="1"/>
          </p:cNvSpPr>
          <p:nvPr/>
        </p:nvSpPr>
        <p:spPr bwMode="auto">
          <a:xfrm>
            <a:off x="6553200" y="4929834"/>
            <a:ext cx="4191000" cy="369332"/>
          </a:xfrm>
          <a:prstGeom prst="rect">
            <a:avLst/>
          </a:prstGeom>
          <a:noFill/>
          <a:ln w="19050" algn="ctr">
            <a:noFill/>
            <a:miter lim="800000"/>
            <a:headEnd/>
            <a:tailEnd/>
          </a:ln>
          <a:effectLst/>
        </p:spPr>
        <p:txBody>
          <a:bodyPr wrap="square">
            <a:spAutoFit/>
          </a:bodyPr>
          <a:lstStyle/>
          <a:p>
            <a:pPr algn="ctr" eaLnBrk="1" hangingPunct="1">
              <a:spcBef>
                <a:spcPct val="50000"/>
              </a:spcBef>
            </a:pPr>
            <a:r>
              <a:rPr lang="en-US" altLang="en-US" dirty="0">
                <a:solidFill>
                  <a:srgbClr val="CC3300"/>
                </a:solidFill>
              </a:rPr>
              <a:t>August 2, 2003:Match ends in a 3/3 tie!</a:t>
            </a:r>
          </a:p>
        </p:txBody>
      </p:sp>
      <p:sp>
        <p:nvSpPr>
          <p:cNvPr id="369669" name="Text Box 5">
            <a:extLst>
              <a:ext uri="{FF2B5EF4-FFF2-40B4-BE49-F238E27FC236}">
                <a16:creationId xmlns:a16="http://schemas.microsoft.com/office/drawing/2014/main" id="{686D7625-8A40-3DEC-C04D-0E11C2F0F6F1}"/>
              </a:ext>
            </a:extLst>
          </p:cNvPr>
          <p:cNvSpPr txBox="1">
            <a:spLocks noChangeArrowheads="1"/>
          </p:cNvSpPr>
          <p:nvPr/>
        </p:nvSpPr>
        <p:spPr bwMode="auto">
          <a:xfrm>
            <a:off x="6731001" y="1752600"/>
            <a:ext cx="4013199" cy="2542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2000" b="1" dirty="0">
                <a:latin typeface="Calibri" panose="020F0502020204030204" pitchFamily="34" charset="0"/>
                <a:ea typeface="Calibri" panose="020F0502020204030204" pitchFamily="34" charset="0"/>
                <a:cs typeface="Calibri" panose="020F0502020204030204" pitchFamily="34" charset="0"/>
              </a:rPr>
              <a:t>Deep Junior</a:t>
            </a:r>
          </a:p>
          <a:p>
            <a:pPr algn="r">
              <a:lnSpc>
                <a:spcPct val="120000"/>
              </a:lnSpc>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algn="r">
              <a:lnSpc>
                <a:spcPct val="120000"/>
              </a:lnSpc>
            </a:pPr>
            <a:r>
              <a:rPr lang="en-US" altLang="en-US" sz="2400" dirty="0">
                <a:latin typeface="Calibri" panose="020F0502020204030204" pitchFamily="34" charset="0"/>
                <a:ea typeface="Calibri" panose="020F0502020204030204" pitchFamily="34" charset="0"/>
                <a:cs typeface="Calibri" panose="020F0502020204030204" pitchFamily="34" charset="0"/>
              </a:rPr>
              <a:t>8 CPU, 8 GB RAM, Win 2000 </a:t>
            </a:r>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pPr algn="r">
              <a:lnSpc>
                <a:spcPct val="120000"/>
              </a:lnSpc>
            </a:pPr>
            <a:r>
              <a:rPr lang="en-US" altLang="en-US" sz="2400" dirty="0">
                <a:latin typeface="Calibri" panose="020F0502020204030204" pitchFamily="34" charset="0"/>
                <a:ea typeface="Calibri" panose="020F0502020204030204" pitchFamily="34" charset="0"/>
                <a:cs typeface="Calibri" panose="020F0502020204030204" pitchFamily="34" charset="0"/>
              </a:rPr>
              <a:t>2,000,000 pos/sec</a:t>
            </a:r>
          </a:p>
          <a:p>
            <a:pPr algn="r">
              <a:lnSpc>
                <a:spcPct val="120000"/>
              </a:lnSpc>
            </a:pPr>
            <a:r>
              <a:rPr lang="en-US" altLang="en-US" sz="2400" dirty="0">
                <a:latin typeface="Calibri" panose="020F0502020204030204" pitchFamily="34" charset="0"/>
                <a:ea typeface="Calibri" panose="020F0502020204030204" pitchFamily="34" charset="0"/>
                <a:cs typeface="Calibri" panose="020F0502020204030204" pitchFamily="34" charset="0"/>
              </a:rPr>
              <a:t>Available at $100</a:t>
            </a:r>
          </a:p>
          <a:p>
            <a:pPr algn="r"/>
            <a:endParaRPr lang="en-US" altLang="en-US" sz="2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668AA45A-89A3-ADAF-1CF4-3554E33F119A}"/>
              </a:ext>
            </a:extLst>
          </p:cNvPr>
          <p:cNvSpPr>
            <a:spLocks noGrp="1" noChangeArrowheads="1"/>
          </p:cNvSpPr>
          <p:nvPr>
            <p:ph type="title"/>
          </p:nvPr>
        </p:nvSpPr>
        <p:spPr/>
        <p:txBody>
          <a:bodyPr/>
          <a:lstStyle/>
          <a:p>
            <a:r>
              <a:rPr lang="en-US" altLang="en-US" dirty="0">
                <a:ea typeface="Calibri" panose="020F0502020204030204" pitchFamily="34" charset="0"/>
                <a:cs typeface="Calibri" panose="020F0502020204030204" pitchFamily="34" charset="0"/>
              </a:rPr>
              <a:t>Go: </a:t>
            </a:r>
            <a:r>
              <a:rPr lang="en-US" altLang="en-US" dirty="0" err="1">
                <a:ea typeface="Calibri" panose="020F0502020204030204" pitchFamily="34" charset="0"/>
                <a:cs typeface="Calibri" panose="020F0502020204030204" pitchFamily="34" charset="0"/>
              </a:rPr>
              <a:t>Goemate</a:t>
            </a:r>
            <a:r>
              <a:rPr lang="en-US" altLang="en-US" dirty="0">
                <a:ea typeface="Calibri" panose="020F0502020204030204" pitchFamily="34" charset="0"/>
                <a:cs typeface="Calibri" panose="020F0502020204030204" pitchFamily="34" charset="0"/>
              </a:rPr>
              <a:t> vs. ??</a:t>
            </a:r>
          </a:p>
        </p:txBody>
      </p:sp>
      <p:pic>
        <p:nvPicPr>
          <p:cNvPr id="371715" name="Picture 3">
            <a:extLst>
              <a:ext uri="{FF2B5EF4-FFF2-40B4-BE49-F238E27FC236}">
                <a16:creationId xmlns:a16="http://schemas.microsoft.com/office/drawing/2014/main" id="{4F53E92A-FC3E-0D47-35C0-C5B9B9729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099" y="1117600"/>
            <a:ext cx="1720850" cy="1909763"/>
          </a:xfrm>
          <a:prstGeom prst="rect">
            <a:avLst/>
          </a:prstGeom>
          <a:noFill/>
          <a:extLst>
            <a:ext uri="{909E8E84-426E-40DD-AFC4-6F175D3DCCD1}">
              <a14:hiddenFill xmlns:a14="http://schemas.microsoft.com/office/drawing/2010/main">
                <a:solidFill>
                  <a:srgbClr val="FFFFFF"/>
                </a:solidFill>
              </a14:hiddenFill>
            </a:ext>
          </a:extLst>
        </p:spPr>
      </p:pic>
      <p:sp>
        <p:nvSpPr>
          <p:cNvPr id="371716" name="Text Box 4">
            <a:extLst>
              <a:ext uri="{FF2B5EF4-FFF2-40B4-BE49-F238E27FC236}">
                <a16:creationId xmlns:a16="http://schemas.microsoft.com/office/drawing/2014/main" id="{C082B705-26C2-7DB3-8765-21C3E6712203}"/>
              </a:ext>
            </a:extLst>
          </p:cNvPr>
          <p:cNvSpPr txBox="1">
            <a:spLocks noChangeArrowheads="1"/>
          </p:cNvSpPr>
          <p:nvPr/>
        </p:nvSpPr>
        <p:spPr bwMode="auto">
          <a:xfrm>
            <a:off x="3924300" y="1054101"/>
            <a:ext cx="54864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65138" algn="l"/>
              </a:tabLst>
              <a:defRPr sz="2400">
                <a:solidFill>
                  <a:schemeClr val="tx1"/>
                </a:solidFill>
                <a:latin typeface="Times New Roman" panose="02020603050405020304" pitchFamily="18" charset="0"/>
              </a:defRPr>
            </a:lvl1pPr>
            <a:lvl2pPr>
              <a:tabLst>
                <a:tab pos="465138" algn="l"/>
              </a:tabLst>
              <a:defRPr sz="2400">
                <a:solidFill>
                  <a:schemeClr val="tx1"/>
                </a:solidFill>
                <a:latin typeface="Times New Roman" panose="02020603050405020304" pitchFamily="18" charset="0"/>
              </a:defRPr>
            </a:lvl2pPr>
            <a:lvl3pPr>
              <a:tabLst>
                <a:tab pos="465138" algn="l"/>
              </a:tabLst>
              <a:defRPr sz="2400">
                <a:solidFill>
                  <a:schemeClr val="tx1"/>
                </a:solidFill>
                <a:latin typeface="Times New Roman" panose="02020603050405020304" pitchFamily="18" charset="0"/>
              </a:defRPr>
            </a:lvl3pPr>
            <a:lvl4pPr>
              <a:tabLst>
                <a:tab pos="465138" algn="l"/>
              </a:tabLst>
              <a:defRPr sz="2400">
                <a:solidFill>
                  <a:schemeClr val="tx1"/>
                </a:solidFill>
                <a:latin typeface="Times New Roman" panose="02020603050405020304" pitchFamily="18" charset="0"/>
              </a:defRPr>
            </a:lvl4pPr>
            <a:lvl5pPr>
              <a:tabLst>
                <a:tab pos="46513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6513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6513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6513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65138" algn="l"/>
              </a:tabLst>
              <a:defRPr sz="2400">
                <a:solidFill>
                  <a:schemeClr val="tx1"/>
                </a:solidFill>
                <a:latin typeface="Times New Roman" panose="02020603050405020304" pitchFamily="18" charset="0"/>
              </a:defRPr>
            </a:lvl9pPr>
          </a:lstStyle>
          <a:p>
            <a:r>
              <a:rPr lang="en-US" altLang="en-US" sz="2000" dirty="0">
                <a:latin typeface="Calibri" panose="020F0502020204030204" pitchFamily="34" charset="0"/>
                <a:ea typeface="Calibri" panose="020F0502020204030204" pitchFamily="34" charset="0"/>
                <a:cs typeface="Calibri" panose="020F0502020204030204" pitchFamily="34" charset="0"/>
              </a:rPr>
              <a:t>Name: Chen </a:t>
            </a:r>
            <a:r>
              <a:rPr lang="en-US" altLang="en-US" sz="2000" dirty="0" err="1">
                <a:latin typeface="Calibri" panose="020F0502020204030204" pitchFamily="34" charset="0"/>
                <a:ea typeface="Calibri" panose="020F0502020204030204" pitchFamily="34" charset="0"/>
                <a:cs typeface="Calibri" panose="020F0502020204030204" pitchFamily="34" charset="0"/>
              </a:rPr>
              <a:t>Zhixing</a:t>
            </a:r>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r>
              <a:rPr lang="en-US" altLang="en-US" sz="2000" dirty="0">
                <a:latin typeface="Calibri" panose="020F0502020204030204" pitchFamily="34" charset="0"/>
                <a:ea typeface="Calibri" panose="020F0502020204030204" pitchFamily="34" charset="0"/>
                <a:cs typeface="Calibri" panose="020F0502020204030204" pitchFamily="34" charset="0"/>
              </a:rPr>
              <a:t>Profession: Retired</a:t>
            </a:r>
          </a:p>
          <a:p>
            <a:r>
              <a:rPr lang="en-US" altLang="en-US" sz="2000" dirty="0">
                <a:latin typeface="Calibri" panose="020F0502020204030204" pitchFamily="34" charset="0"/>
                <a:ea typeface="Calibri" panose="020F0502020204030204" pitchFamily="34" charset="0"/>
                <a:cs typeface="Calibri" panose="020F0502020204030204" pitchFamily="34" charset="0"/>
              </a:rPr>
              <a:t>Computer skills: self-taught programmer</a:t>
            </a:r>
          </a:p>
          <a:p>
            <a:r>
              <a:rPr lang="en-US" altLang="en-US" sz="2000" dirty="0">
                <a:latin typeface="Calibri" panose="020F0502020204030204" pitchFamily="34" charset="0"/>
                <a:ea typeface="Calibri" panose="020F0502020204030204" pitchFamily="34" charset="0"/>
                <a:cs typeface="Calibri" panose="020F0502020204030204" pitchFamily="34" charset="0"/>
              </a:rPr>
              <a:t>Author of </a:t>
            </a:r>
            <a:r>
              <a:rPr lang="en-US" altLang="en-US" sz="2000" dirty="0" err="1">
                <a:latin typeface="Calibri" panose="020F0502020204030204" pitchFamily="34" charset="0"/>
                <a:ea typeface="Calibri" panose="020F0502020204030204" pitchFamily="34" charset="0"/>
                <a:cs typeface="Calibri" panose="020F0502020204030204" pitchFamily="34" charset="0"/>
              </a:rPr>
              <a:t>Goemate</a:t>
            </a:r>
            <a:r>
              <a:rPr lang="en-US" altLang="en-US" sz="2000" dirty="0">
                <a:latin typeface="Calibri" panose="020F0502020204030204" pitchFamily="34" charset="0"/>
                <a:ea typeface="Calibri" panose="020F0502020204030204" pitchFamily="34" charset="0"/>
                <a:cs typeface="Calibri" panose="020F0502020204030204" pitchFamily="34" charset="0"/>
              </a:rPr>
              <a:t> (arguably the best Go program available today)</a:t>
            </a:r>
          </a:p>
        </p:txBody>
      </p:sp>
      <p:pic>
        <p:nvPicPr>
          <p:cNvPr id="371718" name="Picture 6">
            <a:extLst>
              <a:ext uri="{FF2B5EF4-FFF2-40B4-BE49-F238E27FC236}">
                <a16:creationId xmlns:a16="http://schemas.microsoft.com/office/drawing/2014/main" id="{F8E8C7BF-24F1-6404-1AA0-2AEEF06CD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099" y="3086522"/>
            <a:ext cx="1727200" cy="2058988"/>
          </a:xfrm>
          <a:prstGeom prst="rect">
            <a:avLst/>
          </a:prstGeom>
          <a:noFill/>
          <a:extLst>
            <a:ext uri="{909E8E84-426E-40DD-AFC4-6F175D3DCCD1}">
              <a14:hiddenFill xmlns:a14="http://schemas.microsoft.com/office/drawing/2010/main">
                <a:solidFill>
                  <a:srgbClr val="FFFFFF"/>
                </a:solidFill>
              </a14:hiddenFill>
            </a:ext>
          </a:extLst>
        </p:spPr>
      </p:pic>
      <p:sp>
        <p:nvSpPr>
          <p:cNvPr id="371719" name="Text Box 7">
            <a:extLst>
              <a:ext uri="{FF2B5EF4-FFF2-40B4-BE49-F238E27FC236}">
                <a16:creationId xmlns:a16="http://schemas.microsoft.com/office/drawing/2014/main" id="{5E4BA92C-8870-7665-63CA-015606931E80}"/>
              </a:ext>
            </a:extLst>
          </p:cNvPr>
          <p:cNvSpPr txBox="1">
            <a:spLocks noChangeArrowheads="1"/>
          </p:cNvSpPr>
          <p:nvPr/>
        </p:nvSpPr>
        <p:spPr bwMode="auto">
          <a:xfrm>
            <a:off x="3898900" y="3155951"/>
            <a:ext cx="54863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rgbClr val="CC3300"/>
                </a:solidFill>
                <a:latin typeface="Calibri" panose="020F0502020204030204" pitchFamily="34" charset="0"/>
                <a:ea typeface="Calibri" panose="020F0502020204030204" pitchFamily="34" charset="0"/>
                <a:cs typeface="Calibri" panose="020F0502020204030204" pitchFamily="34" charset="0"/>
              </a:rPr>
              <a:t>Gave </a:t>
            </a:r>
            <a:r>
              <a:rPr lang="en-US" altLang="en-US" sz="2000" dirty="0" err="1">
                <a:solidFill>
                  <a:srgbClr val="CC3300"/>
                </a:solidFill>
                <a:latin typeface="Calibri" panose="020F0502020204030204" pitchFamily="34" charset="0"/>
                <a:ea typeface="Calibri" panose="020F0502020204030204" pitchFamily="34" charset="0"/>
                <a:cs typeface="Calibri" panose="020F0502020204030204" pitchFamily="34" charset="0"/>
              </a:rPr>
              <a:t>Goemate</a:t>
            </a:r>
            <a:r>
              <a:rPr lang="en-US" altLang="en-US" sz="2000" dirty="0">
                <a:solidFill>
                  <a:srgbClr val="CC3300"/>
                </a:solidFill>
                <a:latin typeface="Calibri" panose="020F0502020204030204" pitchFamily="34" charset="0"/>
                <a:ea typeface="Calibri" panose="020F0502020204030204" pitchFamily="34" charset="0"/>
                <a:cs typeface="Calibri" panose="020F0502020204030204" pitchFamily="34" charset="0"/>
              </a:rPr>
              <a:t> a 9 stone handicap and still easily beat the program, thereby winning $15,000</a:t>
            </a:r>
          </a:p>
        </p:txBody>
      </p:sp>
      <p:sp>
        <p:nvSpPr>
          <p:cNvPr id="371721" name="Text Box 9">
            <a:extLst>
              <a:ext uri="{FF2B5EF4-FFF2-40B4-BE49-F238E27FC236}">
                <a16:creationId xmlns:a16="http://schemas.microsoft.com/office/drawing/2014/main" id="{80CC5180-4BAD-7D97-90EC-708CC8F5288B}"/>
              </a:ext>
            </a:extLst>
          </p:cNvPr>
          <p:cNvSpPr txBox="1">
            <a:spLocks noChangeArrowheads="1"/>
          </p:cNvSpPr>
          <p:nvPr/>
        </p:nvSpPr>
        <p:spPr bwMode="auto">
          <a:xfrm>
            <a:off x="3962400" y="5394356"/>
            <a:ext cx="5994400" cy="1015663"/>
          </a:xfrm>
          <a:prstGeom prst="rect">
            <a:avLst/>
          </a:prstGeom>
          <a:solidFill>
            <a:srgbClr val="EBEBFF"/>
          </a:solidFill>
          <a:ln w="28575">
            <a:solidFill>
              <a:srgbClr val="0033CC"/>
            </a:solidFill>
            <a:miter lim="800000"/>
            <a:headEnd/>
            <a:tailEnd/>
          </a:ln>
          <a:effectLst>
            <a:outerShdw dist="107763" dir="2700000" algn="ctr" rotWithShape="0">
              <a:schemeClr val="bg2">
                <a:alpha val="50000"/>
              </a:schemeClr>
            </a:outerShdw>
          </a:effectLst>
        </p:spPr>
        <p:txBody>
          <a:bodyPr>
            <a:spAutoFit/>
          </a:bodyPr>
          <a:lstStyle/>
          <a:p>
            <a:pPr eaLnBrk="1" hangingPunct="1"/>
            <a:r>
              <a:rPr lang="en-US" altLang="en-US" sz="2000" dirty="0">
                <a:latin typeface="Calibri" panose="020F0502020204030204" pitchFamily="34" charset="0"/>
                <a:ea typeface="Calibri" panose="020F0502020204030204" pitchFamily="34" charset="0"/>
                <a:cs typeface="Calibri" panose="020F0502020204030204" pitchFamily="34" charset="0"/>
              </a:rPr>
              <a:t>Go has too high a branching factor for existing search techniques. Current and future software must rely on huge databases and pattern-recognition techniques</a:t>
            </a:r>
          </a:p>
        </p:txBody>
      </p:sp>
      <p:pic>
        <p:nvPicPr>
          <p:cNvPr id="5" name="Picture 4" descr="Graphical user interface, application&#10;&#10;Description automatically generated">
            <a:extLst>
              <a:ext uri="{FF2B5EF4-FFF2-40B4-BE49-F238E27FC236}">
                <a16:creationId xmlns:a16="http://schemas.microsoft.com/office/drawing/2014/main" id="{FE602925-9047-7176-B248-3A46D02B1FCB}"/>
              </a:ext>
            </a:extLst>
          </p:cNvPr>
          <p:cNvPicPr>
            <a:picLocks noChangeAspect="1"/>
          </p:cNvPicPr>
          <p:nvPr/>
        </p:nvPicPr>
        <p:blipFill rotWithShape="1">
          <a:blip r:embed="rId4">
            <a:extLst>
              <a:ext uri="{28A0092B-C50C-407E-A947-70E740481C1C}">
                <a14:useLocalDpi xmlns:a14="http://schemas.microsoft.com/office/drawing/2010/main" val="0"/>
              </a:ext>
            </a:extLst>
          </a:blip>
          <a:srcRect b="4319"/>
          <a:stretch/>
        </p:blipFill>
        <p:spPr>
          <a:xfrm>
            <a:off x="2057400" y="1120637"/>
            <a:ext cx="8051800" cy="5725724"/>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B265931F-973E-6EF3-5DFC-ACACF5140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79" y="1188359"/>
            <a:ext cx="9186242" cy="5687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715000" cy="4983162"/>
          </a:xfrm>
        </p:spPr>
        <p:txBody>
          <a:bodyPr/>
          <a:lstStyle/>
          <a:p>
            <a:pPr eaLnBrk="1" hangingPunct="1">
              <a:lnSpc>
                <a:spcPct val="80000"/>
              </a:lnSpc>
            </a:pPr>
            <a:r>
              <a:rPr lang="en-US" sz="1900" b="1" dirty="0"/>
              <a:t>Checkers:</a:t>
            </a:r>
            <a:r>
              <a:rPr lang="en-US" sz="1900" dirty="0"/>
              <a:t> </a:t>
            </a:r>
            <a:r>
              <a:rPr lang="en-US" sz="1900" b="1" dirty="0"/>
              <a:t>1950</a:t>
            </a:r>
            <a:r>
              <a:rPr lang="en-US" sz="1900" dirty="0"/>
              <a:t>: First computer player.  </a:t>
            </a:r>
            <a:r>
              <a:rPr lang="en-US" sz="1900" b="1" dirty="0"/>
              <a:t>1994</a:t>
            </a:r>
            <a:r>
              <a:rPr lang="en-US" sz="1900" dirty="0"/>
              <a:t>: First computer champion: </a:t>
            </a:r>
            <a:r>
              <a:rPr lang="en-US" sz="1900" b="1" dirty="0"/>
              <a:t>Chinook</a:t>
            </a:r>
            <a:r>
              <a:rPr lang="en-US" sz="1900" dirty="0"/>
              <a:t> ended 40-year-reign of human champion </a:t>
            </a:r>
            <a:r>
              <a:rPr lang="en-US" sz="1900" b="1" dirty="0"/>
              <a:t>Marion Tinsley </a:t>
            </a:r>
            <a:r>
              <a:rPr lang="en-US" sz="1900" dirty="0"/>
              <a:t>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a:t>
            </a:r>
            <a:r>
              <a:rPr lang="en-US" sz="1900" b="1" dirty="0"/>
              <a:t>1997</a:t>
            </a:r>
            <a:r>
              <a:rPr lang="en-US" sz="1900" dirty="0"/>
              <a:t>: </a:t>
            </a:r>
            <a:r>
              <a:rPr lang="en-US" sz="1900" b="1" dirty="0"/>
              <a:t>Deep Blue </a:t>
            </a:r>
            <a:r>
              <a:rPr lang="en-US" sz="1900" dirty="0"/>
              <a:t>defeats human champion </a:t>
            </a:r>
            <a:r>
              <a:rPr lang="en-US" sz="1900" b="1" dirty="0"/>
              <a:t>Gary Kasparov </a:t>
            </a:r>
            <a:r>
              <a:rPr lang="en-US" sz="1900" dirty="0"/>
              <a:t>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9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36063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Game</a:t>
            </a:r>
          </a:p>
        </p:txBody>
      </p:sp>
      <p:pic>
        <p:nvPicPr>
          <p:cNvPr id="4" name="Picture 3"/>
          <p:cNvPicPr>
            <a:picLocks noChangeAspect="1"/>
          </p:cNvPicPr>
          <p:nvPr/>
        </p:nvPicPr>
        <p:blipFill rotWithShape="1">
          <a:blip r:embed="rId2"/>
          <a:srcRect l="25000" t="34692" r="25834" b="41605"/>
          <a:stretch/>
        </p:blipFill>
        <p:spPr>
          <a:xfrm>
            <a:off x="616743" y="2362200"/>
            <a:ext cx="10958513" cy="2971800"/>
          </a:xfrm>
          <a:prstGeom prst="rect">
            <a:avLst/>
          </a:prstGeom>
        </p:spPr>
      </p:pic>
    </p:spTree>
    <p:extLst>
      <p:ext uri="{BB962C8B-B14F-4D97-AF65-F5344CB8AC3E}">
        <p14:creationId xmlns:p14="http://schemas.microsoft.com/office/powerpoint/2010/main" val="206971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34656</TotalTime>
  <Words>2632</Words>
  <Application>Microsoft Office PowerPoint</Application>
  <PresentationFormat>Widescreen</PresentationFormat>
  <Paragraphs>569</Paragraphs>
  <Slides>55</Slides>
  <Notes>21</Notes>
  <HiddenSlides>5</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Arial</vt:lpstr>
      <vt:lpstr>Calibri</vt:lpstr>
      <vt:lpstr>Comic Sans MS</vt:lpstr>
      <vt:lpstr>Times New Roman</vt:lpstr>
      <vt:lpstr>Wingdings</vt:lpstr>
      <vt:lpstr>dan-berkeley-nlp-v1</vt:lpstr>
      <vt:lpstr>Photo Editor Photo</vt:lpstr>
      <vt:lpstr>Game Playing </vt:lpstr>
      <vt:lpstr>Contributors</vt:lpstr>
      <vt:lpstr>Why Game</vt:lpstr>
      <vt:lpstr>Behavior from Computation</vt:lpstr>
      <vt:lpstr>Video of Demo Mystery Pacman</vt:lpstr>
      <vt:lpstr>Adversarial Games</vt:lpstr>
      <vt:lpstr>Types of Games</vt:lpstr>
      <vt:lpstr>Types of Game</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algorithm</vt:lpstr>
      <vt:lpstr>Minimax Implementation</vt:lpstr>
      <vt:lpstr>Minimax Implementation (Dispatch)</vt:lpstr>
      <vt:lpstr>Minimax Example</vt:lpstr>
      <vt:lpstr>Poll</vt:lpstr>
      <vt:lpstr>Minimax Example</vt:lpstr>
      <vt:lpstr>Generalized minimax</vt:lpstr>
      <vt:lpstr>Minimax Efficiency</vt:lpstr>
      <vt:lpstr>Resource Limits</vt:lpstr>
      <vt:lpstr>Resource Limits</vt:lpstr>
      <vt:lpstr>Depth Matters</vt:lpstr>
      <vt:lpstr>Evaluation Functions</vt:lpstr>
      <vt:lpstr>Evaluation Function</vt:lpstr>
      <vt:lpstr>Evaluation Functions</vt:lpstr>
      <vt:lpstr>Example: A Heuristic for Tic-Tac-Toe</vt:lpstr>
      <vt:lpstr>Example: 2-ply Minimax on Tic-Tac-Toe</vt:lpstr>
      <vt:lpstr>Example: Tic-Tac-Toe (cont.)</vt:lpstr>
      <vt:lpstr>Example: Tic-Tac-Toe (cont.)</vt:lpstr>
      <vt:lpstr>Can we do better?</vt:lpstr>
      <vt:lpstr>Game Tree Pruning</vt:lpstr>
      <vt:lpstr>Intuition: prune the branches that can’t be chosen</vt:lpstr>
      <vt:lpstr>Alpha-Beta Pruning Example</vt:lpstr>
      <vt:lpstr>Alpha-Beta Implementation</vt:lpstr>
      <vt:lpstr>Alpha-Beta Implementation</vt:lpstr>
      <vt:lpstr>Alpha-Beta Pruning Example</vt:lpstr>
      <vt:lpstr>Minimax Quiz</vt:lpstr>
      <vt:lpstr>Alpha Beta Quiz</vt:lpstr>
      <vt:lpstr>For Practice </vt:lpstr>
      <vt:lpstr>Alpha-Beta Pruning Properties</vt:lpstr>
      <vt:lpstr>Alpha-Beta Pruning Properties</vt:lpstr>
      <vt:lpstr>Additional Refinements</vt:lpstr>
      <vt:lpstr>Checkers: Tinsley vs. Chinook</vt:lpstr>
      <vt:lpstr>Chinook</vt:lpstr>
      <vt:lpstr>Chess: Kasparov vs. Deep Blue</vt:lpstr>
      <vt:lpstr>Chess: Kasparov vs. Deep Junior</vt:lpstr>
      <vt:lpstr>Go: Goemate vs. ??</vt:lpstr>
      <vt:lpstr>Game Playing State-of-the-Art</vt:lpstr>
      <vt:lpstr>Game Playing State-of-the-Art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Anish Raj</cp:lastModifiedBy>
  <cp:revision>2157</cp:revision>
  <cp:lastPrinted>2016-02-04T17:52:29Z</cp:lastPrinted>
  <dcterms:created xsi:type="dcterms:W3CDTF">2004-08-27T04:16:05Z</dcterms:created>
  <dcterms:modified xsi:type="dcterms:W3CDTF">2023-02-16T14:18:50Z</dcterms:modified>
</cp:coreProperties>
</file>